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6" r:id="rId3"/>
    <p:sldId id="304" r:id="rId4"/>
    <p:sldId id="297" r:id="rId5"/>
    <p:sldId id="322" r:id="rId6"/>
    <p:sldId id="306" r:id="rId7"/>
    <p:sldId id="325" r:id="rId8"/>
    <p:sldId id="323" r:id="rId9"/>
    <p:sldId id="313" r:id="rId10"/>
    <p:sldId id="305" r:id="rId11"/>
    <p:sldId id="257" r:id="rId12"/>
    <p:sldId id="262" r:id="rId13"/>
    <p:sldId id="263" r:id="rId14"/>
    <p:sldId id="285" r:id="rId15"/>
    <p:sldId id="318" r:id="rId16"/>
    <p:sldId id="264" r:id="rId17"/>
    <p:sldId id="258" r:id="rId18"/>
    <p:sldId id="324" r:id="rId19"/>
    <p:sldId id="308" r:id="rId20"/>
    <p:sldId id="307" r:id="rId21"/>
    <p:sldId id="321" r:id="rId22"/>
    <p:sldId id="266" r:id="rId23"/>
    <p:sldId id="298" r:id="rId24"/>
    <p:sldId id="303" r:id="rId25"/>
    <p:sldId id="271" r:id="rId26"/>
    <p:sldId id="300" r:id="rId27"/>
    <p:sldId id="299" r:id="rId28"/>
    <p:sldId id="309" r:id="rId29"/>
    <p:sldId id="272" r:id="rId30"/>
    <p:sldId id="275" r:id="rId31"/>
    <p:sldId id="276" r:id="rId32"/>
    <p:sldId id="312" r:id="rId33"/>
    <p:sldId id="314" r:id="rId34"/>
    <p:sldId id="315" r:id="rId35"/>
    <p:sldId id="302" r:id="rId36"/>
    <p:sldId id="316" r:id="rId37"/>
    <p:sldId id="326" r:id="rId38"/>
    <p:sldId id="317" r:id="rId39"/>
    <p:sldId id="320" r:id="rId40"/>
    <p:sldId id="31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FEBC11A-B907-46DC-BE14-D0CB57B52395}">
          <p14:sldIdLst>
            <p14:sldId id="256"/>
            <p14:sldId id="296"/>
            <p14:sldId id="304"/>
            <p14:sldId id="297"/>
            <p14:sldId id="322"/>
            <p14:sldId id="306"/>
            <p14:sldId id="325"/>
            <p14:sldId id="323"/>
            <p14:sldId id="313"/>
            <p14:sldId id="305"/>
          </p14:sldIdLst>
        </p14:section>
        <p14:section name="Chapter 1" id="{6257A9D6-8ECB-41B2-90F9-BF8FDD4ED36A}">
          <p14:sldIdLst>
            <p14:sldId id="257"/>
            <p14:sldId id="262"/>
            <p14:sldId id="263"/>
            <p14:sldId id="285"/>
            <p14:sldId id="318"/>
            <p14:sldId id="264"/>
            <p14:sldId id="258"/>
            <p14:sldId id="324"/>
            <p14:sldId id="308"/>
            <p14:sldId id="307"/>
            <p14:sldId id="321"/>
          </p14:sldIdLst>
        </p14:section>
        <p14:section name="Chapter 2" id="{9B546CB7-40FD-4957-B149-0A25697D86D2}">
          <p14:sldIdLst>
            <p14:sldId id="266"/>
            <p14:sldId id="298"/>
            <p14:sldId id="303"/>
            <p14:sldId id="271"/>
            <p14:sldId id="300"/>
            <p14:sldId id="299"/>
            <p14:sldId id="309"/>
            <p14:sldId id="272"/>
            <p14:sldId id="275"/>
            <p14:sldId id="276"/>
            <p14:sldId id="312"/>
          </p14:sldIdLst>
        </p14:section>
        <p14:section name="Section 3" id="{B4ADB104-80D1-9643-B65F-AD255940EB81}">
          <p14:sldIdLst>
            <p14:sldId id="314"/>
            <p14:sldId id="315"/>
            <p14:sldId id="302"/>
            <p14:sldId id="316"/>
          </p14:sldIdLst>
        </p14:section>
        <p14:section name="Afterword" id="{A9230EE0-CD17-45BF-A00B-680DE6F1F9A6}">
          <p14:sldIdLst>
            <p14:sldId id="326"/>
            <p14:sldId id="317"/>
            <p14:sldId id="320"/>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34" autoAdjust="0"/>
    <p:restoredTop sz="94614"/>
  </p:normalViewPr>
  <p:slideViewPr>
    <p:cSldViewPr snapToGrid="0" snapToObjects="1">
      <p:cViewPr>
        <p:scale>
          <a:sx n="125" d="100"/>
          <a:sy n="125" d="100"/>
        </p:scale>
        <p:origin x="240"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microsoft.com/office/2015/10/relationships/revisionInfo" Target="revisionInfo.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B0C921-DBD1-214F-BB53-F9816E05CD09}" type="doc">
      <dgm:prSet loTypeId="urn:microsoft.com/office/officeart/2005/8/layout/process1" loCatId="" qsTypeId="urn:microsoft.com/office/officeart/2005/8/quickstyle/simple4" qsCatId="simple" csTypeId="urn:microsoft.com/office/officeart/2005/8/colors/accent1_2" csCatId="accent1" phldr="1"/>
      <dgm:spPr/>
    </dgm:pt>
    <dgm:pt modelId="{7201C9DD-45C2-DB4F-A3E1-4F7C3BFCCEE6}">
      <dgm:prSet phldrT="[Text]"/>
      <dgm:spPr/>
      <dgm:t>
        <a:bodyPr/>
        <a:lstStyle/>
        <a:p>
          <a:r>
            <a:rPr lang="en-US" dirty="0" smtClean="0"/>
            <a:t>Artificial Intelligence</a:t>
          </a:r>
          <a:endParaRPr lang="en-US" dirty="0"/>
        </a:p>
      </dgm:t>
    </dgm:pt>
    <dgm:pt modelId="{4C404C4B-309C-5044-BC6A-C74D4E27101A}" type="parTrans" cxnId="{F14DEAC5-C8D1-2E49-8A57-81C1D5CBF59A}">
      <dgm:prSet/>
      <dgm:spPr/>
      <dgm:t>
        <a:bodyPr/>
        <a:lstStyle/>
        <a:p>
          <a:endParaRPr lang="en-US"/>
        </a:p>
      </dgm:t>
    </dgm:pt>
    <dgm:pt modelId="{8791E874-CB52-B347-9A9B-7EEC963CE8E0}" type="sibTrans" cxnId="{F14DEAC5-C8D1-2E49-8A57-81C1D5CBF59A}">
      <dgm:prSet/>
      <dgm:spPr/>
      <dgm:t>
        <a:bodyPr/>
        <a:lstStyle/>
        <a:p>
          <a:endParaRPr lang="en-US"/>
        </a:p>
      </dgm:t>
    </dgm:pt>
    <dgm:pt modelId="{A4FA7BBA-ABD7-354C-B1A0-89057BD16158}">
      <dgm:prSet phldrT="[Text]"/>
      <dgm:spPr>
        <a:solidFill>
          <a:schemeClr val="accent6">
            <a:lumMod val="60000"/>
            <a:lumOff val="40000"/>
          </a:schemeClr>
        </a:solidFill>
      </dgm:spPr>
      <dgm:t>
        <a:bodyPr/>
        <a:lstStyle/>
        <a:p>
          <a:r>
            <a:rPr lang="en-US" dirty="0" smtClean="0"/>
            <a:t>Feed Forward </a:t>
          </a:r>
          <a:r>
            <a:rPr lang="en-US" smtClean="0"/>
            <a:t>Neural Network</a:t>
          </a:r>
          <a:endParaRPr lang="en-US" dirty="0"/>
        </a:p>
      </dgm:t>
    </dgm:pt>
    <dgm:pt modelId="{76833455-2397-7A4A-A26C-16900B32A5D9}" type="parTrans" cxnId="{CA3F9CA6-BFC4-BD4D-B282-7660F6002015}">
      <dgm:prSet/>
      <dgm:spPr/>
      <dgm:t>
        <a:bodyPr/>
        <a:lstStyle/>
        <a:p>
          <a:endParaRPr lang="en-US"/>
        </a:p>
      </dgm:t>
    </dgm:pt>
    <dgm:pt modelId="{4305BE78-97FB-7E4E-BEDD-B9C68DD2C046}" type="sibTrans" cxnId="{CA3F9CA6-BFC4-BD4D-B282-7660F6002015}">
      <dgm:prSet/>
      <dgm:spPr/>
      <dgm:t>
        <a:bodyPr/>
        <a:lstStyle/>
        <a:p>
          <a:endParaRPr lang="en-US"/>
        </a:p>
      </dgm:t>
    </dgm:pt>
    <dgm:pt modelId="{16A54AE3-424F-214E-A154-F57EC2DD7EF0}">
      <dgm:prSet phldrT="[Text]"/>
      <dgm:spPr/>
      <dgm:t>
        <a:bodyPr/>
        <a:lstStyle/>
        <a:p>
          <a:r>
            <a:rPr lang="en-US" dirty="0" smtClean="0"/>
            <a:t>Machine Learning</a:t>
          </a:r>
          <a:endParaRPr lang="en-US" dirty="0"/>
        </a:p>
      </dgm:t>
    </dgm:pt>
    <dgm:pt modelId="{165909CD-84D5-0D44-BCA4-B09C4F366891}" type="parTrans" cxnId="{E833029F-020D-4840-B76B-C809DC90EA6D}">
      <dgm:prSet/>
      <dgm:spPr/>
      <dgm:t>
        <a:bodyPr/>
        <a:lstStyle/>
        <a:p>
          <a:endParaRPr lang="en-US"/>
        </a:p>
      </dgm:t>
    </dgm:pt>
    <dgm:pt modelId="{3B1E4D40-F74E-A64D-A3F4-0D944FB1A062}" type="sibTrans" cxnId="{E833029F-020D-4840-B76B-C809DC90EA6D}">
      <dgm:prSet/>
      <dgm:spPr/>
      <dgm:t>
        <a:bodyPr/>
        <a:lstStyle/>
        <a:p>
          <a:endParaRPr lang="en-US"/>
        </a:p>
      </dgm:t>
    </dgm:pt>
    <dgm:pt modelId="{658B28D7-0BC9-F244-BD3A-D8BF96F90B67}">
      <dgm:prSet phldrT="[Text]"/>
      <dgm:spPr/>
      <dgm:t>
        <a:bodyPr/>
        <a:lstStyle/>
        <a:p>
          <a:r>
            <a:rPr lang="en-US" dirty="0" smtClean="0"/>
            <a:t>Neural Networks</a:t>
          </a:r>
          <a:endParaRPr lang="en-US" dirty="0"/>
        </a:p>
      </dgm:t>
    </dgm:pt>
    <dgm:pt modelId="{A43C876F-EDDB-184D-912E-F9D5CDFFF20E}" type="parTrans" cxnId="{E3BDCC6D-BC9D-1245-BD3C-8C5773A1CB2C}">
      <dgm:prSet/>
      <dgm:spPr/>
      <dgm:t>
        <a:bodyPr/>
        <a:lstStyle/>
        <a:p>
          <a:endParaRPr lang="en-US"/>
        </a:p>
      </dgm:t>
    </dgm:pt>
    <dgm:pt modelId="{7360F123-C110-DB4C-9621-EFE782B0E7B2}" type="sibTrans" cxnId="{E3BDCC6D-BC9D-1245-BD3C-8C5773A1CB2C}">
      <dgm:prSet/>
      <dgm:spPr/>
      <dgm:t>
        <a:bodyPr/>
        <a:lstStyle/>
        <a:p>
          <a:endParaRPr lang="en-US"/>
        </a:p>
      </dgm:t>
    </dgm:pt>
    <dgm:pt modelId="{6CBA708E-2B60-6945-9E80-8638BC6AE31D}">
      <dgm:prSet phldrT="[Text]"/>
      <dgm:spPr/>
      <dgm:t>
        <a:bodyPr/>
        <a:lstStyle/>
        <a:p>
          <a:r>
            <a:rPr lang="en-US" dirty="0" smtClean="0"/>
            <a:t>Supervised Machine Learning</a:t>
          </a:r>
          <a:endParaRPr lang="en-US" dirty="0"/>
        </a:p>
      </dgm:t>
    </dgm:pt>
    <dgm:pt modelId="{EE404B87-7E15-DA44-A635-F31AE2006394}" type="parTrans" cxnId="{C03AA308-ED8A-A741-877A-0C412DE1186C}">
      <dgm:prSet/>
      <dgm:spPr/>
      <dgm:t>
        <a:bodyPr/>
        <a:lstStyle/>
        <a:p>
          <a:endParaRPr lang="en-US"/>
        </a:p>
      </dgm:t>
    </dgm:pt>
    <dgm:pt modelId="{78147FB8-F301-5047-80F5-650A625B208B}" type="sibTrans" cxnId="{C03AA308-ED8A-A741-877A-0C412DE1186C}">
      <dgm:prSet/>
      <dgm:spPr/>
      <dgm:t>
        <a:bodyPr/>
        <a:lstStyle/>
        <a:p>
          <a:endParaRPr lang="en-US"/>
        </a:p>
      </dgm:t>
    </dgm:pt>
    <dgm:pt modelId="{9EF17215-FBE6-BC40-BEDC-475C0CB04C67}" type="pres">
      <dgm:prSet presAssocID="{6CB0C921-DBD1-214F-BB53-F9816E05CD09}" presName="Name0" presStyleCnt="0">
        <dgm:presLayoutVars>
          <dgm:dir/>
          <dgm:resizeHandles val="exact"/>
        </dgm:presLayoutVars>
      </dgm:prSet>
      <dgm:spPr/>
    </dgm:pt>
    <dgm:pt modelId="{D465945D-A10D-7C4F-BD96-BFE5C76E1D36}" type="pres">
      <dgm:prSet presAssocID="{7201C9DD-45C2-DB4F-A3E1-4F7C3BFCCEE6}" presName="node" presStyleLbl="node1" presStyleIdx="0" presStyleCnt="5">
        <dgm:presLayoutVars>
          <dgm:bulletEnabled val="1"/>
        </dgm:presLayoutVars>
      </dgm:prSet>
      <dgm:spPr/>
      <dgm:t>
        <a:bodyPr/>
        <a:lstStyle/>
        <a:p>
          <a:endParaRPr lang="en-US"/>
        </a:p>
      </dgm:t>
    </dgm:pt>
    <dgm:pt modelId="{7DD3F873-2C25-C941-BF5F-5EFB3302319F}" type="pres">
      <dgm:prSet presAssocID="{8791E874-CB52-B347-9A9B-7EEC963CE8E0}" presName="sibTrans" presStyleLbl="sibTrans2D1" presStyleIdx="0" presStyleCnt="4"/>
      <dgm:spPr/>
      <dgm:t>
        <a:bodyPr/>
        <a:lstStyle/>
        <a:p>
          <a:endParaRPr lang="en-US"/>
        </a:p>
      </dgm:t>
    </dgm:pt>
    <dgm:pt modelId="{68B69B6A-3F8D-F24E-AE80-5A13B7DF5098}" type="pres">
      <dgm:prSet presAssocID="{8791E874-CB52-B347-9A9B-7EEC963CE8E0}" presName="connectorText" presStyleLbl="sibTrans2D1" presStyleIdx="0" presStyleCnt="4"/>
      <dgm:spPr/>
      <dgm:t>
        <a:bodyPr/>
        <a:lstStyle/>
        <a:p>
          <a:endParaRPr lang="en-US"/>
        </a:p>
      </dgm:t>
    </dgm:pt>
    <dgm:pt modelId="{F475F63E-300B-F64C-A3CF-3425A58F3332}" type="pres">
      <dgm:prSet presAssocID="{16A54AE3-424F-214E-A154-F57EC2DD7EF0}" presName="node" presStyleLbl="node1" presStyleIdx="1" presStyleCnt="5">
        <dgm:presLayoutVars>
          <dgm:bulletEnabled val="1"/>
        </dgm:presLayoutVars>
      </dgm:prSet>
      <dgm:spPr/>
      <dgm:t>
        <a:bodyPr/>
        <a:lstStyle/>
        <a:p>
          <a:endParaRPr lang="en-US"/>
        </a:p>
      </dgm:t>
    </dgm:pt>
    <dgm:pt modelId="{92259FF5-FA8D-D44B-B6FD-5E484D72D633}" type="pres">
      <dgm:prSet presAssocID="{3B1E4D40-F74E-A64D-A3F4-0D944FB1A062}" presName="sibTrans" presStyleLbl="sibTrans2D1" presStyleIdx="1" presStyleCnt="4"/>
      <dgm:spPr/>
      <dgm:t>
        <a:bodyPr/>
        <a:lstStyle/>
        <a:p>
          <a:endParaRPr lang="en-US"/>
        </a:p>
      </dgm:t>
    </dgm:pt>
    <dgm:pt modelId="{568889E6-FC90-7142-9EE1-6B5F7F75984A}" type="pres">
      <dgm:prSet presAssocID="{3B1E4D40-F74E-A64D-A3F4-0D944FB1A062}" presName="connectorText" presStyleLbl="sibTrans2D1" presStyleIdx="1" presStyleCnt="4"/>
      <dgm:spPr/>
      <dgm:t>
        <a:bodyPr/>
        <a:lstStyle/>
        <a:p>
          <a:endParaRPr lang="en-US"/>
        </a:p>
      </dgm:t>
    </dgm:pt>
    <dgm:pt modelId="{981C4C95-3E88-A84E-A720-5A12BB476C51}" type="pres">
      <dgm:prSet presAssocID="{6CBA708E-2B60-6945-9E80-8638BC6AE31D}" presName="node" presStyleLbl="node1" presStyleIdx="2" presStyleCnt="5">
        <dgm:presLayoutVars>
          <dgm:bulletEnabled val="1"/>
        </dgm:presLayoutVars>
      </dgm:prSet>
      <dgm:spPr/>
      <dgm:t>
        <a:bodyPr/>
        <a:lstStyle/>
        <a:p>
          <a:endParaRPr lang="en-US"/>
        </a:p>
      </dgm:t>
    </dgm:pt>
    <dgm:pt modelId="{6E7CFB81-21EB-8246-AF87-50E3DB5DD60C}" type="pres">
      <dgm:prSet presAssocID="{78147FB8-F301-5047-80F5-650A625B208B}" presName="sibTrans" presStyleLbl="sibTrans2D1" presStyleIdx="2" presStyleCnt="4"/>
      <dgm:spPr/>
      <dgm:t>
        <a:bodyPr/>
        <a:lstStyle/>
        <a:p>
          <a:endParaRPr lang="en-US"/>
        </a:p>
      </dgm:t>
    </dgm:pt>
    <dgm:pt modelId="{262324D3-4B28-124D-8F50-27E59AC1E982}" type="pres">
      <dgm:prSet presAssocID="{78147FB8-F301-5047-80F5-650A625B208B}" presName="connectorText" presStyleLbl="sibTrans2D1" presStyleIdx="2" presStyleCnt="4"/>
      <dgm:spPr/>
      <dgm:t>
        <a:bodyPr/>
        <a:lstStyle/>
        <a:p>
          <a:endParaRPr lang="en-US"/>
        </a:p>
      </dgm:t>
    </dgm:pt>
    <dgm:pt modelId="{06CF62C9-A53E-3540-8D7E-344DCA86BBD3}" type="pres">
      <dgm:prSet presAssocID="{658B28D7-0BC9-F244-BD3A-D8BF96F90B67}" presName="node" presStyleLbl="node1" presStyleIdx="3" presStyleCnt="5">
        <dgm:presLayoutVars>
          <dgm:bulletEnabled val="1"/>
        </dgm:presLayoutVars>
      </dgm:prSet>
      <dgm:spPr/>
      <dgm:t>
        <a:bodyPr/>
        <a:lstStyle/>
        <a:p>
          <a:endParaRPr lang="en-US"/>
        </a:p>
      </dgm:t>
    </dgm:pt>
    <dgm:pt modelId="{BE3373DE-8771-DB46-8DA8-7849AA099487}" type="pres">
      <dgm:prSet presAssocID="{7360F123-C110-DB4C-9621-EFE782B0E7B2}" presName="sibTrans" presStyleLbl="sibTrans2D1" presStyleIdx="3" presStyleCnt="4"/>
      <dgm:spPr/>
      <dgm:t>
        <a:bodyPr/>
        <a:lstStyle/>
        <a:p>
          <a:endParaRPr lang="en-US"/>
        </a:p>
      </dgm:t>
    </dgm:pt>
    <dgm:pt modelId="{D0FCC07D-9304-7E46-B6E9-FA7BB9E356F2}" type="pres">
      <dgm:prSet presAssocID="{7360F123-C110-DB4C-9621-EFE782B0E7B2}" presName="connectorText" presStyleLbl="sibTrans2D1" presStyleIdx="3" presStyleCnt="4"/>
      <dgm:spPr/>
      <dgm:t>
        <a:bodyPr/>
        <a:lstStyle/>
        <a:p>
          <a:endParaRPr lang="en-US"/>
        </a:p>
      </dgm:t>
    </dgm:pt>
    <dgm:pt modelId="{CFC64483-B3DD-1F44-87A9-5AB2DFC31A43}" type="pres">
      <dgm:prSet presAssocID="{A4FA7BBA-ABD7-354C-B1A0-89057BD16158}" presName="node" presStyleLbl="node1" presStyleIdx="4" presStyleCnt="5">
        <dgm:presLayoutVars>
          <dgm:bulletEnabled val="1"/>
        </dgm:presLayoutVars>
      </dgm:prSet>
      <dgm:spPr/>
      <dgm:t>
        <a:bodyPr/>
        <a:lstStyle/>
        <a:p>
          <a:endParaRPr lang="en-US"/>
        </a:p>
      </dgm:t>
    </dgm:pt>
  </dgm:ptLst>
  <dgm:cxnLst>
    <dgm:cxn modelId="{F14DEAC5-C8D1-2E49-8A57-81C1D5CBF59A}" srcId="{6CB0C921-DBD1-214F-BB53-F9816E05CD09}" destId="{7201C9DD-45C2-DB4F-A3E1-4F7C3BFCCEE6}" srcOrd="0" destOrd="0" parTransId="{4C404C4B-309C-5044-BC6A-C74D4E27101A}" sibTransId="{8791E874-CB52-B347-9A9B-7EEC963CE8E0}"/>
    <dgm:cxn modelId="{E833029F-020D-4840-B76B-C809DC90EA6D}" srcId="{6CB0C921-DBD1-214F-BB53-F9816E05CD09}" destId="{16A54AE3-424F-214E-A154-F57EC2DD7EF0}" srcOrd="1" destOrd="0" parTransId="{165909CD-84D5-0D44-BCA4-B09C4F366891}" sibTransId="{3B1E4D40-F74E-A64D-A3F4-0D944FB1A062}"/>
    <dgm:cxn modelId="{3DF274BF-23DE-AE4E-9E8A-CD45E6244128}" type="presOf" srcId="{6CB0C921-DBD1-214F-BB53-F9816E05CD09}" destId="{9EF17215-FBE6-BC40-BEDC-475C0CB04C67}" srcOrd="0" destOrd="0" presId="urn:microsoft.com/office/officeart/2005/8/layout/process1"/>
    <dgm:cxn modelId="{8D682F54-96D0-6343-8A88-F9E5345AD3B6}" type="presOf" srcId="{8791E874-CB52-B347-9A9B-7EEC963CE8E0}" destId="{68B69B6A-3F8D-F24E-AE80-5A13B7DF5098}" srcOrd="1" destOrd="0" presId="urn:microsoft.com/office/officeart/2005/8/layout/process1"/>
    <dgm:cxn modelId="{F68DC5B0-E02B-9444-B9A0-B53ED3D641E4}" type="presOf" srcId="{78147FB8-F301-5047-80F5-650A625B208B}" destId="{262324D3-4B28-124D-8F50-27E59AC1E982}" srcOrd="1" destOrd="0" presId="urn:microsoft.com/office/officeart/2005/8/layout/process1"/>
    <dgm:cxn modelId="{C03AA308-ED8A-A741-877A-0C412DE1186C}" srcId="{6CB0C921-DBD1-214F-BB53-F9816E05CD09}" destId="{6CBA708E-2B60-6945-9E80-8638BC6AE31D}" srcOrd="2" destOrd="0" parTransId="{EE404B87-7E15-DA44-A635-F31AE2006394}" sibTransId="{78147FB8-F301-5047-80F5-650A625B208B}"/>
    <dgm:cxn modelId="{E3BDCC6D-BC9D-1245-BD3C-8C5773A1CB2C}" srcId="{6CB0C921-DBD1-214F-BB53-F9816E05CD09}" destId="{658B28D7-0BC9-F244-BD3A-D8BF96F90B67}" srcOrd="3" destOrd="0" parTransId="{A43C876F-EDDB-184D-912E-F9D5CDFFF20E}" sibTransId="{7360F123-C110-DB4C-9621-EFE782B0E7B2}"/>
    <dgm:cxn modelId="{ADB33AF4-E4A2-2946-A472-33087C932EA7}" type="presOf" srcId="{7360F123-C110-DB4C-9621-EFE782B0E7B2}" destId="{D0FCC07D-9304-7E46-B6E9-FA7BB9E356F2}" srcOrd="1" destOrd="0" presId="urn:microsoft.com/office/officeart/2005/8/layout/process1"/>
    <dgm:cxn modelId="{8BFD40A3-4664-A54A-88E5-10D9E986A380}" type="presOf" srcId="{78147FB8-F301-5047-80F5-650A625B208B}" destId="{6E7CFB81-21EB-8246-AF87-50E3DB5DD60C}" srcOrd="0" destOrd="0" presId="urn:microsoft.com/office/officeart/2005/8/layout/process1"/>
    <dgm:cxn modelId="{B038B871-CCDE-C74C-A677-7A83CAAE0114}" type="presOf" srcId="{7360F123-C110-DB4C-9621-EFE782B0E7B2}" destId="{BE3373DE-8771-DB46-8DA8-7849AA099487}" srcOrd="0" destOrd="0" presId="urn:microsoft.com/office/officeart/2005/8/layout/process1"/>
    <dgm:cxn modelId="{44A5B564-7AF2-1E44-BD0C-1B07A66679F6}" type="presOf" srcId="{658B28D7-0BC9-F244-BD3A-D8BF96F90B67}" destId="{06CF62C9-A53E-3540-8D7E-344DCA86BBD3}" srcOrd="0" destOrd="0" presId="urn:microsoft.com/office/officeart/2005/8/layout/process1"/>
    <dgm:cxn modelId="{A2AEAA95-AFAA-1F40-B1E0-EE93B64C3A61}" type="presOf" srcId="{6CBA708E-2B60-6945-9E80-8638BC6AE31D}" destId="{981C4C95-3E88-A84E-A720-5A12BB476C51}" srcOrd="0" destOrd="0" presId="urn:microsoft.com/office/officeart/2005/8/layout/process1"/>
    <dgm:cxn modelId="{CE270A51-1F3A-624B-A8AC-C7D356AED22E}" type="presOf" srcId="{3B1E4D40-F74E-A64D-A3F4-0D944FB1A062}" destId="{568889E6-FC90-7142-9EE1-6B5F7F75984A}" srcOrd="1" destOrd="0" presId="urn:microsoft.com/office/officeart/2005/8/layout/process1"/>
    <dgm:cxn modelId="{C5A55AE4-FC4B-3F49-9641-BF1AB5F7F303}" type="presOf" srcId="{3B1E4D40-F74E-A64D-A3F4-0D944FB1A062}" destId="{92259FF5-FA8D-D44B-B6FD-5E484D72D633}" srcOrd="0" destOrd="0" presId="urn:microsoft.com/office/officeart/2005/8/layout/process1"/>
    <dgm:cxn modelId="{6B5F2E83-4294-E14C-A4A9-C502223D69A1}" type="presOf" srcId="{A4FA7BBA-ABD7-354C-B1A0-89057BD16158}" destId="{CFC64483-B3DD-1F44-87A9-5AB2DFC31A43}" srcOrd="0" destOrd="0" presId="urn:microsoft.com/office/officeart/2005/8/layout/process1"/>
    <dgm:cxn modelId="{1FC73519-7D82-7045-BFDF-2CADF7D8BD9A}" type="presOf" srcId="{7201C9DD-45C2-DB4F-A3E1-4F7C3BFCCEE6}" destId="{D465945D-A10D-7C4F-BD96-BFE5C76E1D36}" srcOrd="0" destOrd="0" presId="urn:microsoft.com/office/officeart/2005/8/layout/process1"/>
    <dgm:cxn modelId="{BE344519-00B3-5E43-A869-28B3EBCAC892}" type="presOf" srcId="{16A54AE3-424F-214E-A154-F57EC2DD7EF0}" destId="{F475F63E-300B-F64C-A3CF-3425A58F3332}" srcOrd="0" destOrd="0" presId="urn:microsoft.com/office/officeart/2005/8/layout/process1"/>
    <dgm:cxn modelId="{CA3F9CA6-BFC4-BD4D-B282-7660F6002015}" srcId="{6CB0C921-DBD1-214F-BB53-F9816E05CD09}" destId="{A4FA7BBA-ABD7-354C-B1A0-89057BD16158}" srcOrd="4" destOrd="0" parTransId="{76833455-2397-7A4A-A26C-16900B32A5D9}" sibTransId="{4305BE78-97FB-7E4E-BEDD-B9C68DD2C046}"/>
    <dgm:cxn modelId="{FD9671BB-2A6B-6F44-9CB5-BAA0DCD6E56E}" type="presOf" srcId="{8791E874-CB52-B347-9A9B-7EEC963CE8E0}" destId="{7DD3F873-2C25-C941-BF5F-5EFB3302319F}" srcOrd="0" destOrd="0" presId="urn:microsoft.com/office/officeart/2005/8/layout/process1"/>
    <dgm:cxn modelId="{9C04BE94-840F-9D42-82F5-A8435C928ECA}" type="presParOf" srcId="{9EF17215-FBE6-BC40-BEDC-475C0CB04C67}" destId="{D465945D-A10D-7C4F-BD96-BFE5C76E1D36}" srcOrd="0" destOrd="0" presId="urn:microsoft.com/office/officeart/2005/8/layout/process1"/>
    <dgm:cxn modelId="{BE86C479-7441-A140-B18F-1F65317A2A3D}" type="presParOf" srcId="{9EF17215-FBE6-BC40-BEDC-475C0CB04C67}" destId="{7DD3F873-2C25-C941-BF5F-5EFB3302319F}" srcOrd="1" destOrd="0" presId="urn:microsoft.com/office/officeart/2005/8/layout/process1"/>
    <dgm:cxn modelId="{B681EF7A-2E38-F840-9FDD-70CFF97E3699}" type="presParOf" srcId="{7DD3F873-2C25-C941-BF5F-5EFB3302319F}" destId="{68B69B6A-3F8D-F24E-AE80-5A13B7DF5098}" srcOrd="0" destOrd="0" presId="urn:microsoft.com/office/officeart/2005/8/layout/process1"/>
    <dgm:cxn modelId="{AB57E06C-F446-FB4C-A599-4ADB45743891}" type="presParOf" srcId="{9EF17215-FBE6-BC40-BEDC-475C0CB04C67}" destId="{F475F63E-300B-F64C-A3CF-3425A58F3332}" srcOrd="2" destOrd="0" presId="urn:microsoft.com/office/officeart/2005/8/layout/process1"/>
    <dgm:cxn modelId="{9562E814-3F56-6B49-A134-40C715B2335C}" type="presParOf" srcId="{9EF17215-FBE6-BC40-BEDC-475C0CB04C67}" destId="{92259FF5-FA8D-D44B-B6FD-5E484D72D633}" srcOrd="3" destOrd="0" presId="urn:microsoft.com/office/officeart/2005/8/layout/process1"/>
    <dgm:cxn modelId="{4D3D0C8E-6D85-0149-917F-865D7F376FBD}" type="presParOf" srcId="{92259FF5-FA8D-D44B-B6FD-5E484D72D633}" destId="{568889E6-FC90-7142-9EE1-6B5F7F75984A}" srcOrd="0" destOrd="0" presId="urn:microsoft.com/office/officeart/2005/8/layout/process1"/>
    <dgm:cxn modelId="{04DAEDC5-8D44-4242-A2A8-9647A89806CD}" type="presParOf" srcId="{9EF17215-FBE6-BC40-BEDC-475C0CB04C67}" destId="{981C4C95-3E88-A84E-A720-5A12BB476C51}" srcOrd="4" destOrd="0" presId="urn:microsoft.com/office/officeart/2005/8/layout/process1"/>
    <dgm:cxn modelId="{B9FE7729-F968-4C48-9926-B55C530FB0AE}" type="presParOf" srcId="{9EF17215-FBE6-BC40-BEDC-475C0CB04C67}" destId="{6E7CFB81-21EB-8246-AF87-50E3DB5DD60C}" srcOrd="5" destOrd="0" presId="urn:microsoft.com/office/officeart/2005/8/layout/process1"/>
    <dgm:cxn modelId="{AA9449B8-9111-B94C-99FD-62CFA17C4621}" type="presParOf" srcId="{6E7CFB81-21EB-8246-AF87-50E3DB5DD60C}" destId="{262324D3-4B28-124D-8F50-27E59AC1E982}" srcOrd="0" destOrd="0" presId="urn:microsoft.com/office/officeart/2005/8/layout/process1"/>
    <dgm:cxn modelId="{704A6461-299B-F549-B5AE-C45F11CFC62A}" type="presParOf" srcId="{9EF17215-FBE6-BC40-BEDC-475C0CB04C67}" destId="{06CF62C9-A53E-3540-8D7E-344DCA86BBD3}" srcOrd="6" destOrd="0" presId="urn:microsoft.com/office/officeart/2005/8/layout/process1"/>
    <dgm:cxn modelId="{08E763A8-0690-EB4D-AD1D-CE1529413149}" type="presParOf" srcId="{9EF17215-FBE6-BC40-BEDC-475C0CB04C67}" destId="{BE3373DE-8771-DB46-8DA8-7849AA099487}" srcOrd="7" destOrd="0" presId="urn:microsoft.com/office/officeart/2005/8/layout/process1"/>
    <dgm:cxn modelId="{5FFE6E8E-AD63-C949-96A8-AF0DD6736F0C}" type="presParOf" srcId="{BE3373DE-8771-DB46-8DA8-7849AA099487}" destId="{D0FCC07D-9304-7E46-B6E9-FA7BB9E356F2}" srcOrd="0" destOrd="0" presId="urn:microsoft.com/office/officeart/2005/8/layout/process1"/>
    <dgm:cxn modelId="{3DD67819-AA4C-CB4B-A659-7D7A94057085}" type="presParOf" srcId="{9EF17215-FBE6-BC40-BEDC-475C0CB04C67}" destId="{CFC64483-B3DD-1F44-87A9-5AB2DFC31A43}"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65945D-A10D-7C4F-BD96-BFE5C76E1D36}">
      <dsp:nvSpPr>
        <dsp:cNvPr id="0" name=""/>
        <dsp:cNvSpPr/>
      </dsp:nvSpPr>
      <dsp:spPr>
        <a:xfrm>
          <a:off x="5486" y="382260"/>
          <a:ext cx="1700802" cy="1020481"/>
        </a:xfrm>
        <a:prstGeom prst="roundRect">
          <a:avLst>
            <a:gd name="adj" fmla="val 10000"/>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Artificial Intelligence</a:t>
          </a:r>
          <a:endParaRPr lang="en-US" sz="1900" kern="1200" dirty="0"/>
        </a:p>
      </dsp:txBody>
      <dsp:txXfrm>
        <a:off x="35375" y="412149"/>
        <a:ext cx="1641024" cy="960703"/>
      </dsp:txXfrm>
    </dsp:sp>
    <dsp:sp modelId="{7DD3F873-2C25-C941-BF5F-5EFB3302319F}">
      <dsp:nvSpPr>
        <dsp:cNvPr id="0" name=""/>
        <dsp:cNvSpPr/>
      </dsp:nvSpPr>
      <dsp:spPr>
        <a:xfrm>
          <a:off x="1876369" y="681601"/>
          <a:ext cx="360570" cy="421799"/>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876369" y="765961"/>
        <a:ext cx="252399" cy="253079"/>
      </dsp:txXfrm>
    </dsp:sp>
    <dsp:sp modelId="{F475F63E-300B-F64C-A3CF-3425A58F3332}">
      <dsp:nvSpPr>
        <dsp:cNvPr id="0" name=""/>
        <dsp:cNvSpPr/>
      </dsp:nvSpPr>
      <dsp:spPr>
        <a:xfrm>
          <a:off x="2386610" y="382260"/>
          <a:ext cx="1700802" cy="1020481"/>
        </a:xfrm>
        <a:prstGeom prst="roundRect">
          <a:avLst>
            <a:gd name="adj" fmla="val 10000"/>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Machine Learning</a:t>
          </a:r>
          <a:endParaRPr lang="en-US" sz="1900" kern="1200" dirty="0"/>
        </a:p>
      </dsp:txBody>
      <dsp:txXfrm>
        <a:off x="2416499" y="412149"/>
        <a:ext cx="1641024" cy="960703"/>
      </dsp:txXfrm>
    </dsp:sp>
    <dsp:sp modelId="{92259FF5-FA8D-D44B-B6FD-5E484D72D633}">
      <dsp:nvSpPr>
        <dsp:cNvPr id="0" name=""/>
        <dsp:cNvSpPr/>
      </dsp:nvSpPr>
      <dsp:spPr>
        <a:xfrm>
          <a:off x="4257493" y="681601"/>
          <a:ext cx="360570" cy="421799"/>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257493" y="765961"/>
        <a:ext cx="252399" cy="253079"/>
      </dsp:txXfrm>
    </dsp:sp>
    <dsp:sp modelId="{981C4C95-3E88-A84E-A720-5A12BB476C51}">
      <dsp:nvSpPr>
        <dsp:cNvPr id="0" name=""/>
        <dsp:cNvSpPr/>
      </dsp:nvSpPr>
      <dsp:spPr>
        <a:xfrm>
          <a:off x="4767734" y="382260"/>
          <a:ext cx="1700802" cy="1020481"/>
        </a:xfrm>
        <a:prstGeom prst="roundRect">
          <a:avLst>
            <a:gd name="adj" fmla="val 10000"/>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Supervised Machine Learning</a:t>
          </a:r>
          <a:endParaRPr lang="en-US" sz="1900" kern="1200" dirty="0"/>
        </a:p>
      </dsp:txBody>
      <dsp:txXfrm>
        <a:off x="4797623" y="412149"/>
        <a:ext cx="1641024" cy="960703"/>
      </dsp:txXfrm>
    </dsp:sp>
    <dsp:sp modelId="{6E7CFB81-21EB-8246-AF87-50E3DB5DD60C}">
      <dsp:nvSpPr>
        <dsp:cNvPr id="0" name=""/>
        <dsp:cNvSpPr/>
      </dsp:nvSpPr>
      <dsp:spPr>
        <a:xfrm>
          <a:off x="6638617" y="681601"/>
          <a:ext cx="360570" cy="421799"/>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6638617" y="765961"/>
        <a:ext cx="252399" cy="253079"/>
      </dsp:txXfrm>
    </dsp:sp>
    <dsp:sp modelId="{06CF62C9-A53E-3540-8D7E-344DCA86BBD3}">
      <dsp:nvSpPr>
        <dsp:cNvPr id="0" name=""/>
        <dsp:cNvSpPr/>
      </dsp:nvSpPr>
      <dsp:spPr>
        <a:xfrm>
          <a:off x="7148857" y="382260"/>
          <a:ext cx="1700802" cy="1020481"/>
        </a:xfrm>
        <a:prstGeom prst="roundRect">
          <a:avLst>
            <a:gd name="adj" fmla="val 10000"/>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Neural Networks</a:t>
          </a:r>
          <a:endParaRPr lang="en-US" sz="1900" kern="1200" dirty="0"/>
        </a:p>
      </dsp:txBody>
      <dsp:txXfrm>
        <a:off x="7178746" y="412149"/>
        <a:ext cx="1641024" cy="960703"/>
      </dsp:txXfrm>
    </dsp:sp>
    <dsp:sp modelId="{BE3373DE-8771-DB46-8DA8-7849AA099487}">
      <dsp:nvSpPr>
        <dsp:cNvPr id="0" name=""/>
        <dsp:cNvSpPr/>
      </dsp:nvSpPr>
      <dsp:spPr>
        <a:xfrm>
          <a:off x="9019740" y="681601"/>
          <a:ext cx="360570" cy="421799"/>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9019740" y="765961"/>
        <a:ext cx="252399" cy="253079"/>
      </dsp:txXfrm>
    </dsp:sp>
    <dsp:sp modelId="{CFC64483-B3DD-1F44-87A9-5AB2DFC31A43}">
      <dsp:nvSpPr>
        <dsp:cNvPr id="0" name=""/>
        <dsp:cNvSpPr/>
      </dsp:nvSpPr>
      <dsp:spPr>
        <a:xfrm>
          <a:off x="9529981" y="382260"/>
          <a:ext cx="1700802" cy="1020481"/>
        </a:xfrm>
        <a:prstGeom prst="roundRect">
          <a:avLst>
            <a:gd name="adj" fmla="val 10000"/>
          </a:avLst>
        </a:prstGeom>
        <a:solidFill>
          <a:schemeClr val="accent6">
            <a:lumMod val="60000"/>
            <a:lumOff val="40000"/>
          </a:schemeClr>
        </a:soli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Feed Forward </a:t>
          </a:r>
          <a:r>
            <a:rPr lang="en-US" sz="1900" kern="1200" smtClean="0"/>
            <a:t>Neural Network</a:t>
          </a:r>
          <a:endParaRPr lang="en-US" sz="1900" kern="1200" dirty="0"/>
        </a:p>
      </dsp:txBody>
      <dsp:txXfrm>
        <a:off x="9559870" y="412149"/>
        <a:ext cx="1641024" cy="96070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11/13/18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hyperlink" Target="https://www.bogotobogo.com/python/scikit-learn/Artificial-Neural-Network-ANN-1-Introduction.php" TargetMode="Externa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hyperlink" Target="https://towardsdatascience.com/the-mostly-complete-chart-of-neural-networks-explained-3fb6f2367464"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 Id="rId3" Type="http://schemas.openxmlformats.org/officeDocument/2006/relationships/image" Target="../media/image25.tiff"/></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tiff"/><Relationship Id="rId5" Type="http://schemas.openxmlformats.org/officeDocument/2006/relationships/hyperlink" Target="http://seismo.berkeley.edu/~kirchner/eps_120/Toolkits/Toolkit_10.pdf" TargetMode="External"/><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hyperlink" Target="https://en.wikipedia.org/wiki/Gradient_descent" TargetMode="External"/><Relationship Id="rId5" Type="http://schemas.openxmlformats.org/officeDocument/2006/relationships/image" Target="../media/image200.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ckinsey.com/industries/high-tech/our-insights/an-executives-guide-to-machine-learning"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image" Target="../media/image220.png"/><Relationship Id="rId5"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hyperlink" Target="https://www.youtube.com/watch?v=tIeHLnjs5U8"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 Id="rId3" Type="http://schemas.openxmlformats.org/officeDocument/2006/relationships/image" Target="../media/image1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 Id="rId3" Type="http://schemas.openxmlformats.org/officeDocument/2006/relationships/image" Target="../media/image31.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hyperlink" Target="https://www.kdnuggets.com/2017/08/37-reasons-neural-network-not-working.html"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insights.untapt.com/deep-learning-with-tensorflow-introductory-tutorials-with-jupyter-notebooks-23970fee6b06" TargetMode="External"/><Relationship Id="rId4" Type="http://schemas.openxmlformats.org/officeDocument/2006/relationships/hyperlink" Target="http://www.wildml.com/2015/09/implementing-a-neural-network-from-scratch/" TargetMode="External"/><Relationship Id="rId1" Type="http://schemas.openxmlformats.org/officeDocument/2006/relationships/slideLayout" Target="../slideLayouts/slideLayout2.xml"/><Relationship Id="rId2" Type="http://schemas.openxmlformats.org/officeDocument/2006/relationships/hyperlink" Target="https://machinelearningmastery.com/tutorial-first-neural-network-python-kera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layground.tensorflow.org/#activation=relu&amp;batchSize=26&amp;dataset=spiral&amp;regDataset=reg-plane&amp;learningRate=0.1&amp;regularizationRate=0.001&amp;noise=15&amp;networkShape=8,8,8,8,8,8&amp;seed=0.30595&amp;showTestData=false&amp;discretize=false&amp;percTrainData=70&amp;x=tru"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forms/GwW6zt1TakWEa0Tm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05193" y="1964267"/>
            <a:ext cx="8354932" cy="2421464"/>
          </a:xfrm>
        </p:spPr>
        <p:txBody>
          <a:bodyPr/>
          <a:lstStyle/>
          <a:p>
            <a:r>
              <a:rPr lang="en-US" dirty="0" smtClean="0"/>
              <a:t>Machine learning </a:t>
            </a:r>
            <a:r>
              <a:rPr lang="en-US" dirty="0"/>
              <a:t>in python</a:t>
            </a:r>
          </a:p>
        </p:txBody>
      </p:sp>
      <p:sp>
        <p:nvSpPr>
          <p:cNvPr id="3" name="Subtitle 2"/>
          <p:cNvSpPr>
            <a:spLocks noGrp="1"/>
          </p:cNvSpPr>
          <p:nvPr>
            <p:ph type="subTitle" idx="1"/>
          </p:nvPr>
        </p:nvSpPr>
        <p:spPr>
          <a:xfrm>
            <a:off x="6096000" y="4385732"/>
            <a:ext cx="5064124" cy="1800464"/>
          </a:xfrm>
        </p:spPr>
        <p:txBody>
          <a:bodyPr>
            <a:normAutofit/>
          </a:bodyPr>
          <a:lstStyle/>
          <a:p>
            <a:r>
              <a:rPr lang="en-US" dirty="0"/>
              <a:t>From 1 to </a:t>
            </a:r>
            <a:r>
              <a:rPr lang="en-US" dirty="0" smtClean="0"/>
              <a:t>80 Real </a:t>
            </a:r>
            <a:r>
              <a:rPr lang="en-US" dirty="0"/>
              <a:t>quick</a:t>
            </a:r>
          </a:p>
          <a:p>
            <a:endParaRPr lang="en-US" dirty="0"/>
          </a:p>
          <a:p>
            <a:r>
              <a:rPr lang="en-US" dirty="0"/>
              <a:t>By </a:t>
            </a:r>
            <a:r>
              <a:rPr lang="en-US" dirty="0" err="1" smtClean="0"/>
              <a:t>CoadBros</a:t>
            </a:r>
            <a:r>
              <a:rPr lang="en-US" dirty="0" smtClean="0"/>
              <a:t>, 2018</a:t>
            </a:r>
          </a:p>
          <a:p>
            <a:r>
              <a:rPr lang="en-US" sz="1300" dirty="0" smtClean="0"/>
              <a:t>Josiah </a:t>
            </a:r>
            <a:r>
              <a:rPr lang="en-US" sz="1300" dirty="0" err="1" smtClean="0"/>
              <a:t>COad</a:t>
            </a:r>
            <a:endParaRPr lang="en-US" sz="1300" dirty="0"/>
          </a:p>
        </p:txBody>
      </p:sp>
    </p:spTree>
    <p:extLst>
      <p:ext uri="{BB962C8B-B14F-4D97-AF65-F5344CB8AC3E}">
        <p14:creationId xmlns:p14="http://schemas.microsoft.com/office/powerpoint/2010/main" val="1151498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RECAP</a:t>
            </a:r>
            <a:endParaRPr lang="en-US" dirty="0"/>
          </a:p>
        </p:txBody>
      </p:sp>
      <p:sp>
        <p:nvSpPr>
          <p:cNvPr id="3" name="Content Placeholder 2"/>
          <p:cNvSpPr>
            <a:spLocks noGrp="1"/>
          </p:cNvSpPr>
          <p:nvPr>
            <p:ph idx="1"/>
          </p:nvPr>
        </p:nvSpPr>
        <p:spPr>
          <a:xfrm>
            <a:off x="685801" y="2065867"/>
            <a:ext cx="10131425" cy="5080000"/>
          </a:xfrm>
        </p:spPr>
        <p:txBody>
          <a:bodyPr>
            <a:noAutofit/>
          </a:bodyPr>
          <a:lstStyle/>
          <a:p>
            <a:r>
              <a:rPr lang="en-US" sz="2400" b="1" dirty="0" smtClean="0"/>
              <a:t>Ockham's Razor:</a:t>
            </a:r>
            <a:r>
              <a:rPr lang="en-US" sz="2400" dirty="0" smtClean="0"/>
              <a:t> Simplest Is best. Always use the simplest method you can find </a:t>
            </a:r>
            <a:r>
              <a:rPr lang="mr-IN" sz="2400" dirty="0" smtClean="0"/>
              <a:t>–</a:t>
            </a:r>
            <a:r>
              <a:rPr lang="en-US" sz="2400" dirty="0" smtClean="0"/>
              <a:t> this stuff can get complicated!</a:t>
            </a:r>
          </a:p>
          <a:p>
            <a:r>
              <a:rPr lang="en-US" sz="2400" dirty="0"/>
              <a:t>Feed Forward Fully </a:t>
            </a:r>
            <a:r>
              <a:rPr lang="en-US" sz="2400" dirty="0" smtClean="0"/>
              <a:t>Connected </a:t>
            </a:r>
            <a:r>
              <a:rPr lang="en-US" sz="2400" dirty="0"/>
              <a:t>Neural Networks are a very specific type of machine learning model which can be used for classification (predicting classes) and regression (predicting values</a:t>
            </a:r>
            <a:r>
              <a:rPr lang="en-US" sz="2400" dirty="0" smtClean="0"/>
              <a:t>)</a:t>
            </a:r>
          </a:p>
          <a:p>
            <a:r>
              <a:rPr lang="en-US" sz="2400" dirty="0" smtClean="0"/>
              <a:t>Trade-off between (complex) predictive ability and (simple) interpretability. </a:t>
            </a:r>
            <a:r>
              <a:rPr lang="en-US" sz="2400" dirty="0"/>
              <a:t>Neural Networks </a:t>
            </a:r>
            <a:r>
              <a:rPr lang="en-US" sz="2400" dirty="0" smtClean="0"/>
              <a:t>are highly accurate but have very low interpretability.</a:t>
            </a:r>
          </a:p>
          <a:p>
            <a:r>
              <a:rPr lang="en-US" sz="2400" dirty="0"/>
              <a:t>Machine learning discovers complex patterns in your data by a trial-error </a:t>
            </a:r>
            <a:r>
              <a:rPr lang="en-US" sz="2400" dirty="0" smtClean="0"/>
              <a:t>iterative process. (For a neural networks, this trial-error process is called </a:t>
            </a:r>
            <a:r>
              <a:rPr lang="en-US" sz="2400" dirty="0"/>
              <a:t>forward and backward </a:t>
            </a:r>
            <a:r>
              <a:rPr lang="en-US" sz="2400" dirty="0" smtClean="0"/>
              <a:t>propagation)</a:t>
            </a:r>
            <a:endParaRPr lang="en-US" sz="2400" dirty="0"/>
          </a:p>
          <a:p>
            <a:endParaRPr lang="en-US" sz="2400" dirty="0"/>
          </a:p>
          <a:p>
            <a:endParaRPr lang="en-US" sz="2400" b="1" dirty="0"/>
          </a:p>
        </p:txBody>
      </p:sp>
    </p:spTree>
    <p:extLst>
      <p:ext uri="{BB962C8B-B14F-4D97-AF65-F5344CB8AC3E}">
        <p14:creationId xmlns:p14="http://schemas.microsoft.com/office/powerpoint/2010/main" val="139559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1232396" cy="1885627"/>
          </a:xfrm>
        </p:spPr>
        <p:txBody>
          <a:bodyPr>
            <a:noAutofit/>
          </a:bodyPr>
          <a:lstStyle/>
          <a:p>
            <a:r>
              <a:rPr lang="en-US" sz="4000" dirty="0"/>
              <a:t>Chapter 1:</a:t>
            </a:r>
            <a:br>
              <a:rPr lang="en-US" sz="4000" dirty="0"/>
            </a:br>
            <a:r>
              <a:rPr lang="en-US" sz="3200" dirty="0" smtClean="0"/>
              <a:t>How A neural network MAKES A (NON-LINEAR) PREDICTION</a:t>
            </a:r>
            <a:endParaRPr lang="en-US" sz="3200" dirty="0"/>
          </a:p>
        </p:txBody>
      </p:sp>
      <p:sp>
        <p:nvSpPr>
          <p:cNvPr id="3" name="Content Placeholder 2"/>
          <p:cNvSpPr>
            <a:spLocks noGrp="1"/>
          </p:cNvSpPr>
          <p:nvPr>
            <p:ph idx="1"/>
          </p:nvPr>
        </p:nvSpPr>
        <p:spPr>
          <a:xfrm>
            <a:off x="685801" y="2495227"/>
            <a:ext cx="10131425" cy="3649133"/>
          </a:xfrm>
        </p:spPr>
        <p:txBody>
          <a:bodyPr anchor="t">
            <a:normAutofit lnSpcReduction="10000"/>
          </a:bodyPr>
          <a:lstStyle/>
          <a:p>
            <a:pPr marL="0" indent="0" fontAlgn="base">
              <a:buNone/>
            </a:pPr>
            <a:r>
              <a:rPr lang="en-US" sz="2400" b="1" u="sng" dirty="0" smtClean="0"/>
              <a:t>Key Terms</a:t>
            </a:r>
          </a:p>
          <a:p>
            <a:pPr fontAlgn="base"/>
            <a:r>
              <a:rPr lang="en-US" sz="2400" dirty="0" smtClean="0"/>
              <a:t>Edge </a:t>
            </a:r>
            <a:r>
              <a:rPr lang="en-US" sz="2400" dirty="0"/>
              <a:t>Weight</a:t>
            </a:r>
            <a:endParaRPr lang="en-US" sz="2400" dirty="0" smtClean="0"/>
          </a:p>
          <a:p>
            <a:pPr fontAlgn="base"/>
            <a:r>
              <a:rPr lang="en-US" sz="2400" dirty="0" smtClean="0"/>
              <a:t>Node / Multilayer-perceptron</a:t>
            </a:r>
            <a:endParaRPr lang="en-US" sz="2400" dirty="0" smtClean="0"/>
          </a:p>
          <a:p>
            <a:pPr fontAlgn="base"/>
            <a:r>
              <a:rPr lang="en-US" sz="2400" dirty="0" smtClean="0"/>
              <a:t>Hidden Layers</a:t>
            </a:r>
          </a:p>
          <a:p>
            <a:pPr fontAlgn="base"/>
            <a:r>
              <a:rPr lang="en-US" sz="2400" dirty="0"/>
              <a:t>Input Layer, </a:t>
            </a:r>
            <a:r>
              <a:rPr lang="en-US" sz="2400" dirty="0" smtClean="0"/>
              <a:t>Output Layer</a:t>
            </a:r>
          </a:p>
          <a:p>
            <a:pPr fontAlgn="base"/>
            <a:r>
              <a:rPr lang="en-US" sz="2400" dirty="0" smtClean="0"/>
              <a:t>Forward Propagation</a:t>
            </a:r>
          </a:p>
          <a:p>
            <a:pPr fontAlgn="base"/>
            <a:r>
              <a:rPr lang="en-US" sz="2400" dirty="0" smtClean="0"/>
              <a:t>Activation Functions</a:t>
            </a:r>
          </a:p>
          <a:p>
            <a:pPr fontAlgn="base"/>
            <a:r>
              <a:rPr lang="en-US" sz="2400" dirty="0" smtClean="0"/>
              <a:t>Fully Connected, Feed Forward</a:t>
            </a:r>
          </a:p>
        </p:txBody>
      </p:sp>
      <p:sp>
        <p:nvSpPr>
          <p:cNvPr id="4" name="TextBox 3"/>
          <p:cNvSpPr txBox="1"/>
          <p:nvPr/>
        </p:nvSpPr>
        <p:spPr>
          <a:xfrm>
            <a:off x="6307810" y="2495227"/>
            <a:ext cx="5770168"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latin typeface="Consolas" charset="0"/>
                <a:ea typeface="Consolas" charset="0"/>
                <a:cs typeface="Consolas" charset="0"/>
              </a:rPr>
              <a:t>sklearn.neural_network.MLPRegressor</a:t>
            </a:r>
            <a:r>
              <a:rPr lang="en-US" dirty="0" smtClean="0">
                <a:latin typeface="Consolas" charset="0"/>
                <a:ea typeface="Consolas" charset="0"/>
                <a:cs typeface="Consolas" charset="0"/>
              </a:rPr>
              <a:t>(</a:t>
            </a:r>
          </a:p>
          <a:p>
            <a:pPr lvl="1"/>
            <a:r>
              <a:rPr lang="en-US" dirty="0" err="1" smtClean="0">
                <a:latin typeface="Consolas" charset="0"/>
                <a:ea typeface="Consolas" charset="0"/>
                <a:cs typeface="Consolas" charset="0"/>
              </a:rPr>
              <a:t>hidden_layer_sizes</a:t>
            </a:r>
            <a:r>
              <a:rPr lang="en-US" dirty="0" smtClean="0">
                <a:latin typeface="Consolas" charset="0"/>
                <a:ea typeface="Consolas" charset="0"/>
                <a:cs typeface="Consolas" charset="0"/>
              </a:rPr>
              <a:t>=(100, ), </a:t>
            </a:r>
          </a:p>
          <a:p>
            <a:pPr lvl="1"/>
            <a:r>
              <a:rPr lang="en-US" dirty="0" smtClean="0">
                <a:solidFill>
                  <a:schemeClr val="tx2">
                    <a:lumMod val="75000"/>
                  </a:schemeClr>
                </a:solidFill>
                <a:latin typeface="Consolas" charset="0"/>
                <a:ea typeface="Consolas" charset="0"/>
                <a:cs typeface="Consolas" charset="0"/>
              </a:rPr>
              <a:t>activation=‘</a:t>
            </a:r>
            <a:r>
              <a:rPr lang="en-US" dirty="0" err="1" smtClean="0">
                <a:solidFill>
                  <a:schemeClr val="tx2">
                    <a:lumMod val="75000"/>
                  </a:schemeClr>
                </a:solidFill>
                <a:latin typeface="Consolas" charset="0"/>
                <a:ea typeface="Consolas" charset="0"/>
                <a:cs typeface="Consolas" charset="0"/>
              </a:rPr>
              <a:t>relu</a:t>
            </a:r>
            <a:r>
              <a:rPr lang="en-US" dirty="0" smtClean="0">
                <a:solidFill>
                  <a:schemeClr val="tx2">
                    <a:lumMod val="75000"/>
                  </a:schemeClr>
                </a:solidFill>
                <a:latin typeface="Consolas" charset="0"/>
                <a:ea typeface="Consolas" charset="0"/>
                <a:cs typeface="Consolas" charset="0"/>
              </a:rPr>
              <a:t>’,</a:t>
            </a:r>
          </a:p>
          <a:p>
            <a:pPr lvl="1"/>
            <a:r>
              <a:rPr lang="en-US" dirty="0" smtClean="0">
                <a:solidFill>
                  <a:schemeClr val="tx2">
                    <a:lumMod val="75000"/>
                  </a:schemeClr>
                </a:solidFill>
                <a:latin typeface="Consolas" charset="0"/>
                <a:ea typeface="Consolas" charset="0"/>
                <a:cs typeface="Consolas" charset="0"/>
              </a:rPr>
              <a:t>solver=‘</a:t>
            </a:r>
            <a:r>
              <a:rPr lang="en-US" dirty="0" err="1" smtClean="0">
                <a:solidFill>
                  <a:schemeClr val="tx2">
                    <a:lumMod val="75000"/>
                  </a:schemeClr>
                </a:solidFill>
                <a:latin typeface="Consolas" charset="0"/>
                <a:ea typeface="Consolas" charset="0"/>
                <a:cs typeface="Consolas" charset="0"/>
              </a:rPr>
              <a:t>sgd</a:t>
            </a:r>
            <a:r>
              <a:rPr lang="en-US" dirty="0" smtClean="0">
                <a:solidFill>
                  <a:schemeClr val="tx2">
                    <a:lumMod val="75000"/>
                  </a:schemeClr>
                </a:solidFill>
                <a:latin typeface="Consolas" charset="0"/>
                <a:ea typeface="Consolas" charset="0"/>
                <a:cs typeface="Consolas" charset="0"/>
              </a:rPr>
              <a:t>’,</a:t>
            </a:r>
          </a:p>
          <a:p>
            <a:pPr lvl="1"/>
            <a:r>
              <a:rPr lang="en-US" dirty="0" err="1" smtClean="0">
                <a:solidFill>
                  <a:schemeClr val="tx2">
                    <a:lumMod val="75000"/>
                  </a:schemeClr>
                </a:solidFill>
                <a:latin typeface="Consolas" charset="0"/>
                <a:ea typeface="Consolas" charset="0"/>
                <a:cs typeface="Consolas" charset="0"/>
              </a:rPr>
              <a:t>batch_size</a:t>
            </a:r>
            <a:r>
              <a:rPr lang="en-US" dirty="0" smtClean="0">
                <a:solidFill>
                  <a:schemeClr val="tx2">
                    <a:lumMod val="75000"/>
                  </a:schemeClr>
                </a:solidFill>
                <a:latin typeface="Consolas" charset="0"/>
                <a:ea typeface="Consolas" charset="0"/>
                <a:cs typeface="Consolas" charset="0"/>
              </a:rPr>
              <a:t>=10, </a:t>
            </a:r>
          </a:p>
          <a:p>
            <a:pPr lvl="1"/>
            <a:r>
              <a:rPr lang="en-US" dirty="0" err="1" smtClean="0">
                <a:solidFill>
                  <a:schemeClr val="tx2">
                    <a:lumMod val="75000"/>
                  </a:schemeClr>
                </a:solidFill>
                <a:latin typeface="Consolas" charset="0"/>
                <a:ea typeface="Consolas" charset="0"/>
                <a:cs typeface="Consolas" charset="0"/>
              </a:rPr>
              <a:t>learning_rate_init</a:t>
            </a:r>
            <a:r>
              <a:rPr lang="en-US" dirty="0" smtClean="0">
                <a:solidFill>
                  <a:schemeClr val="tx2">
                    <a:lumMod val="75000"/>
                  </a:schemeClr>
                </a:solidFill>
                <a:latin typeface="Consolas" charset="0"/>
                <a:ea typeface="Consolas" charset="0"/>
                <a:cs typeface="Consolas" charset="0"/>
              </a:rPr>
              <a:t>=0.001, </a:t>
            </a:r>
          </a:p>
          <a:p>
            <a:pPr lvl="1"/>
            <a:r>
              <a:rPr lang="en-US" dirty="0" err="1" smtClean="0">
                <a:solidFill>
                  <a:schemeClr val="tx2">
                    <a:lumMod val="75000"/>
                  </a:schemeClr>
                </a:solidFill>
                <a:latin typeface="Consolas" charset="0"/>
                <a:ea typeface="Consolas" charset="0"/>
                <a:cs typeface="Consolas" charset="0"/>
              </a:rPr>
              <a:t>early_stopping</a:t>
            </a:r>
            <a:r>
              <a:rPr lang="en-US" dirty="0" smtClean="0">
                <a:solidFill>
                  <a:schemeClr val="tx2">
                    <a:lumMod val="75000"/>
                  </a:schemeClr>
                </a:solidFill>
                <a:latin typeface="Consolas" charset="0"/>
                <a:ea typeface="Consolas" charset="0"/>
                <a:cs typeface="Consolas" charset="0"/>
              </a:rPr>
              <a:t>=False,</a:t>
            </a:r>
          </a:p>
          <a:p>
            <a:pPr lvl="1"/>
            <a:r>
              <a:rPr lang="en-US" dirty="0" err="1" smtClean="0">
                <a:solidFill>
                  <a:schemeClr val="tx2">
                    <a:lumMod val="75000"/>
                  </a:schemeClr>
                </a:solidFill>
                <a:latin typeface="Consolas" charset="0"/>
                <a:ea typeface="Consolas" charset="0"/>
                <a:cs typeface="Consolas" charset="0"/>
              </a:rPr>
              <a:t>validation_fraction</a:t>
            </a:r>
            <a:r>
              <a:rPr lang="en-US" dirty="0" smtClean="0">
                <a:solidFill>
                  <a:schemeClr val="tx2">
                    <a:lumMod val="75000"/>
                  </a:schemeClr>
                </a:solidFill>
                <a:latin typeface="Consolas" charset="0"/>
                <a:ea typeface="Consolas" charset="0"/>
                <a:cs typeface="Consolas" charset="0"/>
              </a:rPr>
              <a:t>=0.1</a:t>
            </a:r>
            <a:r>
              <a:rPr lang="en-US" dirty="0" smtClean="0">
                <a:latin typeface="Consolas" charset="0"/>
                <a:ea typeface="Consolas" charset="0"/>
                <a:cs typeface="Consolas" charset="0"/>
              </a:rPr>
              <a:t>)</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800987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81220" y="3417267"/>
            <a:ext cx="1183341" cy="62401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8</a:t>
            </a:r>
          </a:p>
        </p:txBody>
      </p:sp>
      <p:sp>
        <p:nvSpPr>
          <p:cNvPr id="7" name="Rectangle 6"/>
          <p:cNvSpPr/>
          <p:nvPr/>
        </p:nvSpPr>
        <p:spPr>
          <a:xfrm>
            <a:off x="2168339" y="4569627"/>
            <a:ext cx="1183341" cy="6303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8" name="Oval 7"/>
          <p:cNvSpPr/>
          <p:nvPr/>
        </p:nvSpPr>
        <p:spPr>
          <a:xfrm>
            <a:off x="6536822" y="3968061"/>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0" name="Straight Arrow Connector 9"/>
          <p:cNvCxnSpPr>
            <a:cxnSpLocks/>
            <a:stCxn id="6" idx="3"/>
            <a:endCxn id="18" idx="2"/>
          </p:cNvCxnSpPr>
          <p:nvPr/>
        </p:nvCxnSpPr>
        <p:spPr>
          <a:xfrm flipV="1">
            <a:off x="3364561" y="3722259"/>
            <a:ext cx="1445415" cy="7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a:stCxn id="7" idx="3"/>
            <a:endCxn id="19" idx="2"/>
          </p:cNvCxnSpPr>
          <p:nvPr/>
        </p:nvCxnSpPr>
        <p:spPr>
          <a:xfrm>
            <a:off x="3351680" y="4884783"/>
            <a:ext cx="14582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807022" y="2879153"/>
            <a:ext cx="1494416" cy="369332"/>
          </a:xfrm>
          <a:prstGeom prst="rect">
            <a:avLst/>
          </a:prstGeom>
          <a:noFill/>
        </p:spPr>
        <p:txBody>
          <a:bodyPr wrap="square" rtlCol="0">
            <a:spAutoFit/>
          </a:bodyPr>
          <a:lstStyle/>
          <a:p>
            <a:r>
              <a:rPr lang="en-US" dirty="0"/>
              <a:t>Hidden Layer</a:t>
            </a:r>
          </a:p>
        </p:txBody>
      </p:sp>
      <p:cxnSp>
        <p:nvCxnSpPr>
          <p:cNvPr id="16" name="Curved Connector 15"/>
          <p:cNvCxnSpPr>
            <a:cxnSpLocks/>
            <a:stCxn id="15" idx="1"/>
            <a:endCxn id="18" idx="0"/>
          </p:cNvCxnSpPr>
          <p:nvPr/>
        </p:nvCxnSpPr>
        <p:spPr>
          <a:xfrm rot="10800000" flipV="1">
            <a:off x="5401648" y="3063819"/>
            <a:ext cx="405375" cy="292680"/>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18" name="Oval 17"/>
          <p:cNvSpPr/>
          <p:nvPr/>
        </p:nvSpPr>
        <p:spPr>
          <a:xfrm>
            <a:off x="4809976" y="3356499"/>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9" name="Oval 18"/>
          <p:cNvSpPr/>
          <p:nvPr/>
        </p:nvSpPr>
        <p:spPr>
          <a:xfrm>
            <a:off x="4809976" y="4519023"/>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cxnSp>
        <p:nvCxnSpPr>
          <p:cNvPr id="23" name="Straight Arrow Connector 22"/>
          <p:cNvCxnSpPr>
            <a:cxnSpLocks/>
            <a:stCxn id="7" idx="3"/>
            <a:endCxn id="18" idx="2"/>
          </p:cNvCxnSpPr>
          <p:nvPr/>
        </p:nvCxnSpPr>
        <p:spPr>
          <a:xfrm flipV="1">
            <a:off x="3351680" y="3722259"/>
            <a:ext cx="1458296" cy="1162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6" idx="3"/>
            <a:endCxn id="19" idx="2"/>
          </p:cNvCxnSpPr>
          <p:nvPr/>
        </p:nvCxnSpPr>
        <p:spPr>
          <a:xfrm>
            <a:off x="3364561" y="3729277"/>
            <a:ext cx="1445415" cy="1155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8" idx="6"/>
            <a:endCxn id="8" idx="2"/>
          </p:cNvCxnSpPr>
          <p:nvPr/>
        </p:nvCxnSpPr>
        <p:spPr>
          <a:xfrm>
            <a:off x="5993317" y="3722259"/>
            <a:ext cx="543505" cy="611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9" idx="6"/>
            <a:endCxn id="8" idx="2"/>
          </p:cNvCxnSpPr>
          <p:nvPr/>
        </p:nvCxnSpPr>
        <p:spPr>
          <a:xfrm flipV="1">
            <a:off x="5993317" y="4333821"/>
            <a:ext cx="543505" cy="550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891513" y="3425631"/>
            <a:ext cx="372218" cy="369332"/>
          </a:xfrm>
          <a:prstGeom prst="rect">
            <a:avLst/>
          </a:prstGeom>
          <a:noFill/>
        </p:spPr>
        <p:txBody>
          <a:bodyPr wrap="none" rtlCol="0">
            <a:spAutoFit/>
          </a:bodyPr>
          <a:lstStyle/>
          <a:p>
            <a:r>
              <a:rPr lang="en-US" dirty="0">
                <a:solidFill>
                  <a:srgbClr val="FFC000"/>
                </a:solidFill>
              </a:rPr>
              <a:t>-1</a:t>
            </a:r>
          </a:p>
        </p:txBody>
      </p:sp>
      <p:sp>
        <p:nvSpPr>
          <p:cNvPr id="39" name="TextBox 38"/>
          <p:cNvSpPr txBox="1"/>
          <p:nvPr/>
        </p:nvSpPr>
        <p:spPr>
          <a:xfrm>
            <a:off x="7853308" y="2961271"/>
            <a:ext cx="3134990" cy="1477328"/>
          </a:xfrm>
          <a:prstGeom prst="rect">
            <a:avLst/>
          </a:prstGeom>
          <a:noFill/>
        </p:spPr>
        <p:txBody>
          <a:bodyPr wrap="square" rtlCol="0">
            <a:spAutoFit/>
          </a:bodyPr>
          <a:lstStyle/>
          <a:p>
            <a:r>
              <a:rPr lang="en-US" dirty="0"/>
              <a:t>Output </a:t>
            </a:r>
            <a:r>
              <a:rPr lang="en-US" dirty="0" smtClean="0"/>
              <a:t>Layer:</a:t>
            </a:r>
          </a:p>
          <a:p>
            <a:r>
              <a:rPr lang="en-US" dirty="0"/>
              <a:t>#nodes = </a:t>
            </a:r>
            <a:endParaRPr lang="en-US" dirty="0" smtClean="0"/>
          </a:p>
          <a:p>
            <a:pPr marL="285750" indent="-285750">
              <a:buFont typeface="Arial" charset="0"/>
              <a:buChar char="•"/>
            </a:pPr>
            <a:r>
              <a:rPr lang="en-US" dirty="0" smtClean="0"/>
              <a:t>1 if regression</a:t>
            </a:r>
          </a:p>
          <a:p>
            <a:pPr marL="285750" indent="-285750">
              <a:buFont typeface="Arial" charset="0"/>
              <a:buChar char="•"/>
            </a:pPr>
            <a:r>
              <a:rPr lang="en-US" dirty="0" smtClean="0"/>
              <a:t>#classes if classification</a:t>
            </a:r>
            <a:endParaRPr lang="en-US" dirty="0"/>
          </a:p>
          <a:p>
            <a:endParaRPr lang="en-US" dirty="0"/>
          </a:p>
        </p:txBody>
      </p:sp>
      <p:cxnSp>
        <p:nvCxnSpPr>
          <p:cNvPr id="40" name="Curved Connector 39"/>
          <p:cNvCxnSpPr>
            <a:cxnSpLocks/>
            <a:stCxn id="39" idx="1"/>
            <a:endCxn id="8" idx="0"/>
          </p:cNvCxnSpPr>
          <p:nvPr/>
        </p:nvCxnSpPr>
        <p:spPr>
          <a:xfrm rot="10800000" flipV="1">
            <a:off x="7128494" y="3699935"/>
            <a:ext cx="724815" cy="268126"/>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41" name="TextBox 40"/>
          <p:cNvSpPr txBox="1"/>
          <p:nvPr/>
        </p:nvSpPr>
        <p:spPr>
          <a:xfrm>
            <a:off x="3475616" y="2269247"/>
            <a:ext cx="5714879" cy="369332"/>
          </a:xfrm>
          <a:prstGeom prst="rect">
            <a:avLst/>
          </a:prstGeom>
          <a:noFill/>
        </p:spPr>
        <p:txBody>
          <a:bodyPr wrap="square" rtlCol="0">
            <a:spAutoFit/>
          </a:bodyPr>
          <a:lstStyle/>
          <a:p>
            <a:r>
              <a:rPr lang="en-US" dirty="0"/>
              <a:t>Input </a:t>
            </a:r>
            <a:r>
              <a:rPr lang="en-US" dirty="0" smtClean="0"/>
              <a:t>Layer: #nodes = #input predictors we have</a:t>
            </a:r>
            <a:endParaRPr lang="en-US" dirty="0"/>
          </a:p>
        </p:txBody>
      </p:sp>
      <p:cxnSp>
        <p:nvCxnSpPr>
          <p:cNvPr id="42" name="Curved Connector 41"/>
          <p:cNvCxnSpPr>
            <a:cxnSpLocks/>
          </p:cNvCxnSpPr>
          <p:nvPr/>
        </p:nvCxnSpPr>
        <p:spPr>
          <a:xfrm rot="5400000">
            <a:off x="2670967" y="2556610"/>
            <a:ext cx="907353" cy="701958"/>
          </a:xfrm>
          <a:prstGeom prst="curvedConnector3">
            <a:avLst>
              <a:gd name="adj1" fmla="val -388"/>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5" name="Curved Connector 44"/>
          <p:cNvCxnSpPr>
            <a:cxnSpLocks/>
            <a:endCxn id="36" idx="0"/>
          </p:cNvCxnSpPr>
          <p:nvPr/>
        </p:nvCxnSpPr>
        <p:spPr>
          <a:xfrm rot="16200000" flipH="1">
            <a:off x="3871693" y="3219702"/>
            <a:ext cx="245802" cy="166056"/>
          </a:xfrm>
          <a:prstGeom prst="curvedConnector3">
            <a:avLst>
              <a:gd name="adj1" fmla="val 50000"/>
            </a:avLst>
          </a:prstGeom>
          <a:ln>
            <a:tailEnd type="triangle"/>
          </a:ln>
        </p:spPr>
        <p:style>
          <a:lnRef idx="1">
            <a:schemeClr val="accent4"/>
          </a:lnRef>
          <a:fillRef idx="0">
            <a:schemeClr val="accent4"/>
          </a:fillRef>
          <a:effectRef idx="0">
            <a:schemeClr val="accent4"/>
          </a:effectRef>
          <a:fontRef idx="minor">
            <a:schemeClr val="tx1"/>
          </a:fontRef>
        </p:style>
      </p:cxnSp>
      <p:sp>
        <p:nvSpPr>
          <p:cNvPr id="48" name="TextBox 47"/>
          <p:cNvSpPr txBox="1"/>
          <p:nvPr/>
        </p:nvSpPr>
        <p:spPr>
          <a:xfrm>
            <a:off x="3183625" y="2819189"/>
            <a:ext cx="1494416" cy="369332"/>
          </a:xfrm>
          <a:prstGeom prst="rect">
            <a:avLst/>
          </a:prstGeom>
          <a:noFill/>
        </p:spPr>
        <p:txBody>
          <a:bodyPr wrap="square" rtlCol="0">
            <a:spAutoFit/>
          </a:bodyPr>
          <a:lstStyle/>
          <a:p>
            <a:r>
              <a:rPr lang="en-US" dirty="0"/>
              <a:t>Edge Weight</a:t>
            </a:r>
          </a:p>
        </p:txBody>
      </p:sp>
      <p:sp>
        <p:nvSpPr>
          <p:cNvPr id="52" name="TextBox 51"/>
          <p:cNvSpPr txBox="1"/>
          <p:nvPr/>
        </p:nvSpPr>
        <p:spPr>
          <a:xfrm>
            <a:off x="7260678" y="5466601"/>
            <a:ext cx="4240905" cy="36933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Node value = ∑ (weights * incoming values)</a:t>
            </a:r>
          </a:p>
        </p:txBody>
      </p:sp>
      <p:sp>
        <p:nvSpPr>
          <p:cNvPr id="54" name="TextBox 53"/>
          <p:cNvSpPr txBox="1"/>
          <p:nvPr/>
        </p:nvSpPr>
        <p:spPr>
          <a:xfrm>
            <a:off x="3979173" y="4814277"/>
            <a:ext cx="764836" cy="369332"/>
          </a:xfrm>
          <a:prstGeom prst="rect">
            <a:avLst/>
          </a:prstGeom>
          <a:noFill/>
        </p:spPr>
        <p:txBody>
          <a:bodyPr wrap="square" rtlCol="0">
            <a:spAutoFit/>
          </a:bodyPr>
          <a:lstStyle/>
          <a:p>
            <a:r>
              <a:rPr lang="en-US" dirty="0">
                <a:solidFill>
                  <a:srgbClr val="FFC000"/>
                </a:solidFill>
              </a:rPr>
              <a:t>2</a:t>
            </a:r>
          </a:p>
        </p:txBody>
      </p:sp>
      <p:sp>
        <p:nvSpPr>
          <p:cNvPr id="57" name="TextBox 56"/>
          <p:cNvSpPr txBox="1"/>
          <p:nvPr/>
        </p:nvSpPr>
        <p:spPr>
          <a:xfrm>
            <a:off x="4410190" y="4312835"/>
            <a:ext cx="764836" cy="369332"/>
          </a:xfrm>
          <a:prstGeom prst="rect">
            <a:avLst/>
          </a:prstGeom>
          <a:noFill/>
        </p:spPr>
        <p:txBody>
          <a:bodyPr wrap="square" rtlCol="0">
            <a:spAutoFit/>
          </a:bodyPr>
          <a:lstStyle/>
          <a:p>
            <a:r>
              <a:rPr lang="en-US" dirty="0">
                <a:solidFill>
                  <a:srgbClr val="FFC000"/>
                </a:solidFill>
              </a:rPr>
              <a:t>1</a:t>
            </a:r>
          </a:p>
        </p:txBody>
      </p:sp>
      <p:sp>
        <p:nvSpPr>
          <p:cNvPr id="58" name="TextBox 57"/>
          <p:cNvSpPr txBox="1"/>
          <p:nvPr/>
        </p:nvSpPr>
        <p:spPr>
          <a:xfrm>
            <a:off x="748125" y="5756832"/>
            <a:ext cx="11309556" cy="830997"/>
          </a:xfrm>
          <a:prstGeom prst="rect">
            <a:avLst/>
          </a:prstGeom>
          <a:noFill/>
        </p:spPr>
        <p:txBody>
          <a:bodyPr wrap="square" rtlCol="0">
            <a:spAutoFit/>
          </a:bodyPr>
          <a:lstStyle/>
          <a:p>
            <a:pPr marL="285750" indent="-285750">
              <a:buFont typeface="Arial" charset="0"/>
              <a:buChar char="•"/>
            </a:pPr>
            <a:r>
              <a:rPr lang="en-US" sz="2400" dirty="0"/>
              <a:t>Weights  initialized randomly.</a:t>
            </a:r>
          </a:p>
          <a:p>
            <a:pPr marL="285750" indent="-285750">
              <a:buFont typeface="Arial" charset="0"/>
              <a:buChar char="•"/>
            </a:pPr>
            <a:r>
              <a:rPr lang="en-US" sz="2400" dirty="0"/>
              <a:t>Weights change to get better predictions using backward propagation (coming next)</a:t>
            </a:r>
          </a:p>
        </p:txBody>
      </p:sp>
      <p:sp>
        <p:nvSpPr>
          <p:cNvPr id="59" name="TextBox 58"/>
          <p:cNvSpPr txBox="1"/>
          <p:nvPr/>
        </p:nvSpPr>
        <p:spPr>
          <a:xfrm>
            <a:off x="685801" y="1419983"/>
            <a:ext cx="9706311" cy="830997"/>
          </a:xfrm>
          <a:prstGeom prst="rect">
            <a:avLst/>
          </a:prstGeom>
          <a:noFill/>
        </p:spPr>
        <p:txBody>
          <a:bodyPr wrap="square" rtlCol="0">
            <a:spAutoFit/>
          </a:bodyPr>
          <a:lstStyle/>
          <a:p>
            <a:r>
              <a:rPr lang="en-US" sz="2400" dirty="0"/>
              <a:t>This is called a densely connected network since every node is connected to the node in the next layer.</a:t>
            </a:r>
          </a:p>
        </p:txBody>
      </p:sp>
      <p:sp>
        <p:nvSpPr>
          <p:cNvPr id="60" name="Title 59"/>
          <p:cNvSpPr>
            <a:spLocks noGrp="1"/>
          </p:cNvSpPr>
          <p:nvPr>
            <p:ph type="title"/>
          </p:nvPr>
        </p:nvSpPr>
        <p:spPr>
          <a:xfrm>
            <a:off x="685212" y="298534"/>
            <a:ext cx="10131425" cy="1456267"/>
          </a:xfrm>
        </p:spPr>
        <p:txBody>
          <a:bodyPr/>
          <a:lstStyle/>
          <a:p>
            <a:pPr fontAlgn="base"/>
            <a:r>
              <a:rPr lang="en-US" dirty="0"/>
              <a:t>a Forward propagation Network</a:t>
            </a:r>
          </a:p>
        </p:txBody>
      </p:sp>
      <p:sp>
        <p:nvSpPr>
          <p:cNvPr id="32" name="TextBox 31">
            <a:extLst>
              <a:ext uri="{FF2B5EF4-FFF2-40B4-BE49-F238E27FC236}">
                <a16:creationId xmlns:a16="http://schemas.microsoft.com/office/drawing/2014/main" xmlns="" id="{B1B2F44B-CFD3-4292-8306-48944D576DF1}"/>
              </a:ext>
            </a:extLst>
          </p:cNvPr>
          <p:cNvSpPr txBox="1"/>
          <p:nvPr/>
        </p:nvSpPr>
        <p:spPr>
          <a:xfrm>
            <a:off x="4205197" y="3790824"/>
            <a:ext cx="764836" cy="369332"/>
          </a:xfrm>
          <a:prstGeom prst="rect">
            <a:avLst/>
          </a:prstGeom>
          <a:noFill/>
        </p:spPr>
        <p:txBody>
          <a:bodyPr wrap="square" rtlCol="0">
            <a:spAutoFit/>
          </a:bodyPr>
          <a:lstStyle/>
          <a:p>
            <a:r>
              <a:rPr lang="en-US" dirty="0">
                <a:solidFill>
                  <a:srgbClr val="FFC000"/>
                </a:solidFill>
              </a:rPr>
              <a:t>3</a:t>
            </a:r>
          </a:p>
        </p:txBody>
      </p:sp>
      <p:sp>
        <p:nvSpPr>
          <p:cNvPr id="11" name="Rectangle 10">
            <a:extLst>
              <a:ext uri="{FF2B5EF4-FFF2-40B4-BE49-F238E27FC236}">
                <a16:creationId xmlns:a16="http://schemas.microsoft.com/office/drawing/2014/main" xmlns="" id="{8E839276-B57F-47D9-89E4-5EA47F09926B}"/>
              </a:ext>
            </a:extLst>
          </p:cNvPr>
          <p:cNvSpPr/>
          <p:nvPr/>
        </p:nvSpPr>
        <p:spPr>
          <a:xfrm>
            <a:off x="1148697" y="3550329"/>
            <a:ext cx="929870" cy="369332"/>
          </a:xfrm>
          <a:prstGeom prst="rect">
            <a:avLst/>
          </a:prstGeom>
        </p:spPr>
        <p:txBody>
          <a:bodyPr wrap="none">
            <a:spAutoFit/>
          </a:bodyPr>
          <a:lstStyle/>
          <a:p>
            <a:pPr algn="ctr"/>
            <a:r>
              <a:rPr lang="en-US" dirty="0"/>
              <a:t>hr. slept</a:t>
            </a:r>
          </a:p>
        </p:txBody>
      </p:sp>
      <p:sp>
        <p:nvSpPr>
          <p:cNvPr id="13" name="Rectangle 12">
            <a:extLst>
              <a:ext uri="{FF2B5EF4-FFF2-40B4-BE49-F238E27FC236}">
                <a16:creationId xmlns:a16="http://schemas.microsoft.com/office/drawing/2014/main" xmlns="" id="{9B998BDC-B416-4504-B3F1-7D9EC75A8D0F}"/>
              </a:ext>
            </a:extLst>
          </p:cNvPr>
          <p:cNvSpPr/>
          <p:nvPr/>
        </p:nvSpPr>
        <p:spPr>
          <a:xfrm>
            <a:off x="919694" y="4737781"/>
            <a:ext cx="1171988" cy="369332"/>
          </a:xfrm>
          <a:prstGeom prst="rect">
            <a:avLst/>
          </a:prstGeom>
        </p:spPr>
        <p:txBody>
          <a:bodyPr wrap="none">
            <a:spAutoFit/>
          </a:bodyPr>
          <a:lstStyle/>
          <a:p>
            <a:pPr algn="ctr"/>
            <a:r>
              <a:rPr lang="en-US" dirty="0"/>
              <a:t>hr. studied</a:t>
            </a:r>
          </a:p>
        </p:txBody>
      </p:sp>
      <p:sp>
        <p:nvSpPr>
          <p:cNvPr id="61" name="TextBox 60">
            <a:extLst>
              <a:ext uri="{FF2B5EF4-FFF2-40B4-BE49-F238E27FC236}">
                <a16:creationId xmlns:a16="http://schemas.microsoft.com/office/drawing/2014/main" xmlns="" id="{22C24501-227D-4ADB-9C24-03BBEEBDE364}"/>
              </a:ext>
            </a:extLst>
          </p:cNvPr>
          <p:cNvSpPr txBox="1"/>
          <p:nvPr/>
        </p:nvSpPr>
        <p:spPr>
          <a:xfrm>
            <a:off x="6136276" y="3680253"/>
            <a:ext cx="764836" cy="369332"/>
          </a:xfrm>
          <a:prstGeom prst="rect">
            <a:avLst/>
          </a:prstGeom>
          <a:noFill/>
        </p:spPr>
        <p:txBody>
          <a:bodyPr wrap="square" rtlCol="0">
            <a:spAutoFit/>
          </a:bodyPr>
          <a:lstStyle/>
          <a:p>
            <a:r>
              <a:rPr lang="en-US" dirty="0">
                <a:solidFill>
                  <a:srgbClr val="FFC000"/>
                </a:solidFill>
              </a:rPr>
              <a:t>-2</a:t>
            </a:r>
          </a:p>
        </p:txBody>
      </p:sp>
      <p:sp>
        <p:nvSpPr>
          <p:cNvPr id="62" name="TextBox 61">
            <a:extLst>
              <a:ext uri="{FF2B5EF4-FFF2-40B4-BE49-F238E27FC236}">
                <a16:creationId xmlns:a16="http://schemas.microsoft.com/office/drawing/2014/main" xmlns="" id="{4E6D9A74-276D-42D9-9F8F-395FB63C5AC7}"/>
              </a:ext>
            </a:extLst>
          </p:cNvPr>
          <p:cNvSpPr txBox="1"/>
          <p:nvPr/>
        </p:nvSpPr>
        <p:spPr>
          <a:xfrm>
            <a:off x="6146632" y="4557457"/>
            <a:ext cx="764836" cy="369332"/>
          </a:xfrm>
          <a:prstGeom prst="rect">
            <a:avLst/>
          </a:prstGeom>
          <a:noFill/>
        </p:spPr>
        <p:txBody>
          <a:bodyPr wrap="square" rtlCol="0">
            <a:spAutoFit/>
          </a:bodyPr>
          <a:lstStyle/>
          <a:p>
            <a:r>
              <a:rPr lang="en-US" dirty="0">
                <a:solidFill>
                  <a:srgbClr val="FFC000"/>
                </a:solidFill>
              </a:rPr>
              <a:t>1</a:t>
            </a:r>
          </a:p>
        </p:txBody>
      </p:sp>
      <p:sp>
        <p:nvSpPr>
          <p:cNvPr id="38" name="Rectangle 37">
            <a:extLst>
              <a:ext uri="{FF2B5EF4-FFF2-40B4-BE49-F238E27FC236}">
                <a16:creationId xmlns:a16="http://schemas.microsoft.com/office/drawing/2014/main" xmlns="" id="{D2EE75EA-741E-40A9-9494-BF972D67C879}"/>
              </a:ext>
            </a:extLst>
          </p:cNvPr>
          <p:cNvSpPr/>
          <p:nvPr/>
        </p:nvSpPr>
        <p:spPr>
          <a:xfrm>
            <a:off x="6690137" y="4624998"/>
            <a:ext cx="1141082" cy="369332"/>
          </a:xfrm>
          <a:prstGeom prst="rect">
            <a:avLst/>
          </a:prstGeom>
        </p:spPr>
        <p:txBody>
          <a:bodyPr wrap="none">
            <a:spAutoFit/>
          </a:bodyPr>
          <a:lstStyle/>
          <a:p>
            <a:pPr algn="ctr"/>
            <a:r>
              <a:rPr lang="en-US" dirty="0"/>
              <a:t>Test grade</a:t>
            </a:r>
          </a:p>
        </p:txBody>
      </p:sp>
    </p:spTree>
    <p:extLst>
      <p:ext uri="{BB962C8B-B14F-4D97-AF65-F5344CB8AC3E}">
        <p14:creationId xmlns:p14="http://schemas.microsoft.com/office/powerpoint/2010/main" val="2095447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
                                            <p:txEl>
                                              <p:pRg st="0" end="0"/>
                                            </p:txEl>
                                          </p:spTgt>
                                        </p:tgtEl>
                                        <p:attrNameLst>
                                          <p:attrName>style.visibility</p:attrName>
                                        </p:attrNameLst>
                                      </p:cBhvr>
                                      <p:to>
                                        <p:strVal val="visible"/>
                                      </p:to>
                                    </p:set>
                                    <p:animEffect transition="in" filter="fade">
                                      <p:cBhvr>
                                        <p:cTn id="18" dur="500"/>
                                        <p:tgtEl>
                                          <p:spTgt spid="18">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fade">
                                      <p:cBhvr>
                                        <p:cTn id="26"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8" grpId="0"/>
      <p:bldP spid="5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791079" y="639098"/>
            <a:ext cx="3987351"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Picture 3"/>
          <p:cNvPicPr>
            <a:picLocks noChangeAspect="1"/>
          </p:cNvPicPr>
          <p:nvPr/>
        </p:nvPicPr>
        <p:blipFill>
          <a:blip r:embed="rId4"/>
          <a:stretch>
            <a:fillRect/>
          </a:stretch>
        </p:blipFill>
        <p:spPr>
          <a:xfrm>
            <a:off x="6704771" y="3522111"/>
            <a:ext cx="4159968"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le 1"/>
          <p:cNvSpPr>
            <a:spLocks noGrp="1"/>
          </p:cNvSpPr>
          <p:nvPr>
            <p:ph type="title"/>
          </p:nvPr>
        </p:nvSpPr>
        <p:spPr>
          <a:xfrm>
            <a:off x="366360" y="121308"/>
            <a:ext cx="4382169" cy="1035579"/>
          </a:xfrm>
        </p:spPr>
        <p:txBody>
          <a:bodyPr>
            <a:normAutofit/>
          </a:bodyPr>
          <a:lstStyle/>
          <a:p>
            <a:pPr>
              <a:lnSpc>
                <a:spcPct val="90000"/>
              </a:lnSpc>
            </a:pPr>
            <a:r>
              <a:rPr lang="en-US" sz="3300" dirty="0"/>
              <a:t>Activation Functions</a:t>
            </a:r>
          </a:p>
        </p:txBody>
      </p:sp>
      <p:sp>
        <p:nvSpPr>
          <p:cNvPr id="3" name="Content Placeholder 2"/>
          <p:cNvSpPr>
            <a:spLocks noGrp="1"/>
          </p:cNvSpPr>
          <p:nvPr>
            <p:ph idx="1"/>
          </p:nvPr>
        </p:nvSpPr>
        <p:spPr>
          <a:xfrm>
            <a:off x="366360" y="1540064"/>
            <a:ext cx="6189423" cy="5336903"/>
          </a:xfrm>
        </p:spPr>
        <p:txBody>
          <a:bodyPr anchor="t">
            <a:noAutofit/>
          </a:bodyPr>
          <a:lstStyle/>
          <a:p>
            <a:r>
              <a:rPr lang="en-US" sz="2200" dirty="0"/>
              <a:t>Top: </a:t>
            </a:r>
            <a:r>
              <a:rPr lang="en-US" sz="2200" dirty="0" err="1"/>
              <a:t>ReLu</a:t>
            </a:r>
            <a:r>
              <a:rPr lang="en-US" sz="2200" dirty="0"/>
              <a:t> (Used in this course). </a:t>
            </a:r>
          </a:p>
          <a:p>
            <a:r>
              <a:rPr lang="en-US" sz="2200" dirty="0"/>
              <a:t>Bottom: </a:t>
            </a:r>
            <a:r>
              <a:rPr lang="en-US" sz="2200" dirty="0" err="1"/>
              <a:t>tanh</a:t>
            </a:r>
            <a:r>
              <a:rPr lang="en-US" sz="2200" dirty="0"/>
              <a:t> (Also popular</a:t>
            </a:r>
            <a:r>
              <a:rPr lang="en-US" sz="2200" dirty="0" smtClean="0"/>
              <a:t>).</a:t>
            </a:r>
            <a:endParaRPr lang="en-US" sz="2200" dirty="0"/>
          </a:p>
          <a:p>
            <a:r>
              <a:rPr lang="en-US" sz="2200" dirty="0"/>
              <a:t>Applied to the </a:t>
            </a:r>
            <a:r>
              <a:rPr lang="en-US" sz="2200" dirty="0" smtClean="0"/>
              <a:t>value of </a:t>
            </a:r>
            <a:r>
              <a:rPr lang="en-US" sz="2200" dirty="0"/>
              <a:t>each </a:t>
            </a:r>
            <a:r>
              <a:rPr lang="en-US" sz="2200" dirty="0" smtClean="0"/>
              <a:t>node after “node value” has been calculated</a:t>
            </a:r>
            <a:endParaRPr lang="en-US" sz="2200" dirty="0"/>
          </a:p>
          <a:p>
            <a:r>
              <a:rPr lang="en-US" sz="2200" dirty="0"/>
              <a:t>Used to capture </a:t>
            </a:r>
            <a:r>
              <a:rPr lang="en-US" sz="2200" dirty="0" smtClean="0"/>
              <a:t>nonlinearities </a:t>
            </a:r>
            <a:r>
              <a:rPr lang="en-US" sz="2200" dirty="0"/>
              <a:t>in data (ex: will 0 to 8 hours of sleep have the same effect as 8 to </a:t>
            </a:r>
            <a:r>
              <a:rPr lang="en-US" sz="2200" dirty="0" smtClean="0"/>
              <a:t>16?). An activation function gives the model the ability to use nonlinearities like these.</a:t>
            </a:r>
          </a:p>
          <a:p>
            <a:r>
              <a:rPr lang="en-US" sz="2200" dirty="0" smtClean="0"/>
              <a:t>Each layer gets an activation function. You can play around with different functions for different layers.</a:t>
            </a:r>
          </a:p>
          <a:p>
            <a:endParaRPr lang="en-US" sz="2200" dirty="0"/>
          </a:p>
          <a:p>
            <a:endParaRPr lang="en-US" sz="2200" dirty="0"/>
          </a:p>
        </p:txBody>
      </p:sp>
    </p:spTree>
    <p:extLst>
      <p:ext uri="{BB962C8B-B14F-4D97-AF65-F5344CB8AC3E}">
        <p14:creationId xmlns:p14="http://schemas.microsoft.com/office/powerpoint/2010/main" val="3348701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FD28C1-04F1-4828-92B5-3EE911624AD8}"/>
              </a:ext>
            </a:extLst>
          </p:cNvPr>
          <p:cNvSpPr>
            <a:spLocks noGrp="1"/>
          </p:cNvSpPr>
          <p:nvPr>
            <p:ph type="title"/>
          </p:nvPr>
        </p:nvSpPr>
        <p:spPr/>
        <p:txBody>
          <a:bodyPr/>
          <a:lstStyle/>
          <a:p>
            <a:r>
              <a:rPr lang="en-US" dirty="0"/>
              <a:t>Example with a </a:t>
            </a:r>
            <a:r>
              <a:rPr lang="en-US" b="1" u="sng" dirty="0" err="1"/>
              <a:t>Relu</a:t>
            </a:r>
            <a:r>
              <a:rPr lang="en-US" dirty="0"/>
              <a:t> activation function</a:t>
            </a:r>
          </a:p>
        </p:txBody>
      </p:sp>
      <p:sp>
        <p:nvSpPr>
          <p:cNvPr id="4" name="Rectangle 3">
            <a:extLst>
              <a:ext uri="{FF2B5EF4-FFF2-40B4-BE49-F238E27FC236}">
                <a16:creationId xmlns:a16="http://schemas.microsoft.com/office/drawing/2014/main" xmlns="" id="{B1144AB1-5D4C-466E-913F-2238E63D0618}"/>
              </a:ext>
            </a:extLst>
          </p:cNvPr>
          <p:cNvSpPr/>
          <p:nvPr/>
        </p:nvSpPr>
        <p:spPr>
          <a:xfrm>
            <a:off x="2251750" y="3414900"/>
            <a:ext cx="1223868"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8</a:t>
            </a:r>
          </a:p>
        </p:txBody>
      </p:sp>
      <p:sp>
        <p:nvSpPr>
          <p:cNvPr id="5" name="Rectangle 4">
            <a:extLst>
              <a:ext uri="{FF2B5EF4-FFF2-40B4-BE49-F238E27FC236}">
                <a16:creationId xmlns:a16="http://schemas.microsoft.com/office/drawing/2014/main" xmlns="" id="{B03ADA5C-2E95-44F2-8267-64550DCD3A98}"/>
              </a:ext>
            </a:extLst>
          </p:cNvPr>
          <p:cNvSpPr/>
          <p:nvPr/>
        </p:nvSpPr>
        <p:spPr>
          <a:xfrm>
            <a:off x="2255687" y="4577424"/>
            <a:ext cx="1219930"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6" name="Oval 5">
            <a:extLst>
              <a:ext uri="{FF2B5EF4-FFF2-40B4-BE49-F238E27FC236}">
                <a16:creationId xmlns:a16="http://schemas.microsoft.com/office/drawing/2014/main" xmlns="" id="{B7140983-43B4-41DD-920B-383E6774FC2E}"/>
              </a:ext>
            </a:extLst>
          </p:cNvPr>
          <p:cNvSpPr/>
          <p:nvPr/>
        </p:nvSpPr>
        <p:spPr>
          <a:xfrm>
            <a:off x="6536822" y="3968061"/>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cxnSp>
        <p:nvCxnSpPr>
          <p:cNvPr id="7" name="Straight Arrow Connector 6">
            <a:extLst>
              <a:ext uri="{FF2B5EF4-FFF2-40B4-BE49-F238E27FC236}">
                <a16:creationId xmlns:a16="http://schemas.microsoft.com/office/drawing/2014/main" xmlns="" id="{8ADF54C0-3502-4D34-8ACE-97492C1C4B0C}"/>
              </a:ext>
            </a:extLst>
          </p:cNvPr>
          <p:cNvCxnSpPr>
            <a:cxnSpLocks/>
            <a:endCxn id="11" idx="2"/>
          </p:cNvCxnSpPr>
          <p:nvPr/>
        </p:nvCxnSpPr>
        <p:spPr>
          <a:xfrm flipV="1">
            <a:off x="3475618" y="3722259"/>
            <a:ext cx="1334358"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xmlns="" id="{13957428-4E6A-47B0-B6E0-E8DC423E138A}"/>
              </a:ext>
            </a:extLst>
          </p:cNvPr>
          <p:cNvCxnSpPr>
            <a:endCxn id="12" idx="2"/>
          </p:cNvCxnSpPr>
          <p:nvPr/>
        </p:nvCxnSpPr>
        <p:spPr>
          <a:xfrm flipV="1">
            <a:off x="3475617" y="4884783"/>
            <a:ext cx="1334359"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33B59156-4356-439F-934D-A20F4D8CE577}"/>
              </a:ext>
            </a:extLst>
          </p:cNvPr>
          <p:cNvSpPr txBox="1"/>
          <p:nvPr/>
        </p:nvSpPr>
        <p:spPr>
          <a:xfrm>
            <a:off x="5634076" y="2135137"/>
            <a:ext cx="1494416" cy="369332"/>
          </a:xfrm>
          <a:prstGeom prst="rect">
            <a:avLst/>
          </a:prstGeom>
          <a:noFill/>
        </p:spPr>
        <p:txBody>
          <a:bodyPr wrap="square" rtlCol="0">
            <a:spAutoFit/>
          </a:bodyPr>
          <a:lstStyle/>
          <a:p>
            <a:r>
              <a:rPr lang="en-US" dirty="0"/>
              <a:t>Hidden Layer</a:t>
            </a:r>
          </a:p>
        </p:txBody>
      </p:sp>
      <p:cxnSp>
        <p:nvCxnSpPr>
          <p:cNvPr id="10" name="Curved Connector 15">
            <a:extLst>
              <a:ext uri="{FF2B5EF4-FFF2-40B4-BE49-F238E27FC236}">
                <a16:creationId xmlns:a16="http://schemas.microsoft.com/office/drawing/2014/main" xmlns="" id="{890A6EDC-F8DA-46E7-B058-B0FB767FCCB5}"/>
              </a:ext>
            </a:extLst>
          </p:cNvPr>
          <p:cNvCxnSpPr>
            <a:cxnSpLocks/>
            <a:stCxn id="9" idx="1"/>
            <a:endCxn id="11" idx="0"/>
          </p:cNvCxnSpPr>
          <p:nvPr/>
        </p:nvCxnSpPr>
        <p:spPr>
          <a:xfrm rot="10800000" flipV="1">
            <a:off x="5401648" y="2319803"/>
            <a:ext cx="232429" cy="1036696"/>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11" name="Oval 10">
            <a:extLst>
              <a:ext uri="{FF2B5EF4-FFF2-40B4-BE49-F238E27FC236}">
                <a16:creationId xmlns:a16="http://schemas.microsoft.com/office/drawing/2014/main" xmlns="" id="{569CED88-22AF-4D88-8F56-73C1B8F7C96E}"/>
              </a:ext>
            </a:extLst>
          </p:cNvPr>
          <p:cNvSpPr/>
          <p:nvPr/>
        </p:nvSpPr>
        <p:spPr>
          <a:xfrm>
            <a:off x="4809976" y="3356499"/>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xmlns="" id="{79286F04-128C-49DA-8265-7E5BACB5117B}"/>
              </a:ext>
            </a:extLst>
          </p:cNvPr>
          <p:cNvSpPr/>
          <p:nvPr/>
        </p:nvSpPr>
        <p:spPr>
          <a:xfrm>
            <a:off x="4809976" y="4519023"/>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xmlns="" id="{8C71201E-2862-42E9-A758-D8CD64E21237}"/>
              </a:ext>
            </a:extLst>
          </p:cNvPr>
          <p:cNvCxnSpPr>
            <a:endCxn id="11" idx="2"/>
          </p:cNvCxnSpPr>
          <p:nvPr/>
        </p:nvCxnSpPr>
        <p:spPr>
          <a:xfrm flipV="1">
            <a:off x="3475617" y="3722259"/>
            <a:ext cx="1334359" cy="1167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E86BE50F-167F-49D8-B46D-BED87D967C20}"/>
              </a:ext>
            </a:extLst>
          </p:cNvPr>
          <p:cNvCxnSpPr>
            <a:endCxn id="12" idx="2"/>
          </p:cNvCxnSpPr>
          <p:nvPr/>
        </p:nvCxnSpPr>
        <p:spPr>
          <a:xfrm>
            <a:off x="3475618" y="3727026"/>
            <a:ext cx="1334358" cy="1157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C53DCC96-AB4C-462C-B870-983FEB84468B}"/>
              </a:ext>
            </a:extLst>
          </p:cNvPr>
          <p:cNvCxnSpPr>
            <a:stCxn id="11" idx="6"/>
            <a:endCxn id="6" idx="2"/>
          </p:cNvCxnSpPr>
          <p:nvPr/>
        </p:nvCxnSpPr>
        <p:spPr>
          <a:xfrm>
            <a:off x="5993317" y="3722259"/>
            <a:ext cx="543505" cy="611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969B25DD-E3B8-40E9-8885-B265A37BB6A8}"/>
              </a:ext>
            </a:extLst>
          </p:cNvPr>
          <p:cNvCxnSpPr>
            <a:stCxn id="12" idx="6"/>
            <a:endCxn id="6" idx="2"/>
          </p:cNvCxnSpPr>
          <p:nvPr/>
        </p:nvCxnSpPr>
        <p:spPr>
          <a:xfrm flipV="1">
            <a:off x="5993317" y="4333821"/>
            <a:ext cx="543505" cy="550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609BC984-9D5C-474C-8472-B4D971CA33AA}"/>
              </a:ext>
            </a:extLst>
          </p:cNvPr>
          <p:cNvSpPr txBox="1"/>
          <p:nvPr/>
        </p:nvSpPr>
        <p:spPr>
          <a:xfrm>
            <a:off x="3891513" y="3425631"/>
            <a:ext cx="301686" cy="369332"/>
          </a:xfrm>
          <a:prstGeom prst="rect">
            <a:avLst/>
          </a:prstGeom>
          <a:noFill/>
        </p:spPr>
        <p:txBody>
          <a:bodyPr wrap="none" rtlCol="0">
            <a:spAutoFit/>
          </a:bodyPr>
          <a:lstStyle/>
          <a:p>
            <a:r>
              <a:rPr lang="en-US" dirty="0">
                <a:solidFill>
                  <a:srgbClr val="FFC000"/>
                </a:solidFill>
              </a:rPr>
              <a:t>1</a:t>
            </a:r>
          </a:p>
        </p:txBody>
      </p:sp>
      <p:sp>
        <p:nvSpPr>
          <p:cNvPr id="18" name="TextBox 17">
            <a:extLst>
              <a:ext uri="{FF2B5EF4-FFF2-40B4-BE49-F238E27FC236}">
                <a16:creationId xmlns:a16="http://schemas.microsoft.com/office/drawing/2014/main" xmlns="" id="{4CDF40F0-8A92-4C0A-B07D-C2D75ECCD68E}"/>
              </a:ext>
            </a:extLst>
          </p:cNvPr>
          <p:cNvSpPr txBox="1"/>
          <p:nvPr/>
        </p:nvSpPr>
        <p:spPr>
          <a:xfrm>
            <a:off x="7853309" y="2250488"/>
            <a:ext cx="1411990" cy="369332"/>
          </a:xfrm>
          <a:prstGeom prst="rect">
            <a:avLst/>
          </a:prstGeom>
          <a:noFill/>
        </p:spPr>
        <p:txBody>
          <a:bodyPr wrap="square" rtlCol="0">
            <a:spAutoFit/>
          </a:bodyPr>
          <a:lstStyle/>
          <a:p>
            <a:r>
              <a:rPr lang="en-US" dirty="0"/>
              <a:t>Output Layer</a:t>
            </a:r>
          </a:p>
        </p:txBody>
      </p:sp>
      <p:cxnSp>
        <p:nvCxnSpPr>
          <p:cNvPr id="19" name="Curved Connector 39">
            <a:extLst>
              <a:ext uri="{FF2B5EF4-FFF2-40B4-BE49-F238E27FC236}">
                <a16:creationId xmlns:a16="http://schemas.microsoft.com/office/drawing/2014/main" xmlns="" id="{395B1BD9-925C-4B47-A900-B721B9D39716}"/>
              </a:ext>
            </a:extLst>
          </p:cNvPr>
          <p:cNvCxnSpPr>
            <a:cxnSpLocks/>
            <a:stCxn id="18" idx="1"/>
            <a:endCxn id="6" idx="0"/>
          </p:cNvCxnSpPr>
          <p:nvPr/>
        </p:nvCxnSpPr>
        <p:spPr>
          <a:xfrm rot="10800000" flipV="1">
            <a:off x="7128493" y="2435153"/>
            <a:ext cx="724816" cy="1532907"/>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20" name="TextBox 19">
            <a:extLst>
              <a:ext uri="{FF2B5EF4-FFF2-40B4-BE49-F238E27FC236}">
                <a16:creationId xmlns:a16="http://schemas.microsoft.com/office/drawing/2014/main" xmlns="" id="{3652EDB8-7A2C-4C88-B758-133A3369B64D}"/>
              </a:ext>
            </a:extLst>
          </p:cNvPr>
          <p:cNvSpPr txBox="1"/>
          <p:nvPr/>
        </p:nvSpPr>
        <p:spPr>
          <a:xfrm>
            <a:off x="3475617" y="2269247"/>
            <a:ext cx="1494416" cy="369332"/>
          </a:xfrm>
          <a:prstGeom prst="rect">
            <a:avLst/>
          </a:prstGeom>
          <a:noFill/>
        </p:spPr>
        <p:txBody>
          <a:bodyPr wrap="square" rtlCol="0">
            <a:spAutoFit/>
          </a:bodyPr>
          <a:lstStyle/>
          <a:p>
            <a:r>
              <a:rPr lang="en-US" dirty="0"/>
              <a:t>Input Layer</a:t>
            </a:r>
          </a:p>
        </p:txBody>
      </p:sp>
      <p:cxnSp>
        <p:nvCxnSpPr>
          <p:cNvPr id="21" name="Curved Connector 41">
            <a:extLst>
              <a:ext uri="{FF2B5EF4-FFF2-40B4-BE49-F238E27FC236}">
                <a16:creationId xmlns:a16="http://schemas.microsoft.com/office/drawing/2014/main" xmlns="" id="{AD592BBB-F96F-4A69-99C3-4384AACC49C8}"/>
              </a:ext>
            </a:extLst>
          </p:cNvPr>
          <p:cNvCxnSpPr>
            <a:cxnSpLocks/>
          </p:cNvCxnSpPr>
          <p:nvPr/>
        </p:nvCxnSpPr>
        <p:spPr>
          <a:xfrm rot="5400000">
            <a:off x="2670967" y="2556610"/>
            <a:ext cx="907353" cy="701958"/>
          </a:xfrm>
          <a:prstGeom prst="curvedConnector3">
            <a:avLst>
              <a:gd name="adj1" fmla="val -388"/>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 name="Curved Connector 44">
            <a:extLst>
              <a:ext uri="{FF2B5EF4-FFF2-40B4-BE49-F238E27FC236}">
                <a16:creationId xmlns:a16="http://schemas.microsoft.com/office/drawing/2014/main" xmlns="" id="{5C4AE92E-F03C-4AA2-A6C2-8038F850D7A7}"/>
              </a:ext>
            </a:extLst>
          </p:cNvPr>
          <p:cNvCxnSpPr>
            <a:cxnSpLocks/>
            <a:endCxn id="17" idx="0"/>
          </p:cNvCxnSpPr>
          <p:nvPr/>
        </p:nvCxnSpPr>
        <p:spPr>
          <a:xfrm rot="16200000" flipH="1">
            <a:off x="3854060" y="3237335"/>
            <a:ext cx="245802" cy="130790"/>
          </a:xfrm>
          <a:prstGeom prst="curvedConnector3">
            <a:avLst>
              <a:gd name="adj1" fmla="val 50000"/>
            </a:avLst>
          </a:prstGeom>
          <a:ln>
            <a:tailEnd type="triangle"/>
          </a:ln>
        </p:spPr>
        <p:style>
          <a:lnRef idx="1">
            <a:schemeClr val="accent4"/>
          </a:lnRef>
          <a:fillRef idx="0">
            <a:schemeClr val="accent4"/>
          </a:fillRef>
          <a:effectRef idx="0">
            <a:schemeClr val="accent4"/>
          </a:effectRef>
          <a:fontRef idx="minor">
            <a:schemeClr val="tx1"/>
          </a:fontRef>
        </p:style>
      </p:cxnSp>
      <p:sp>
        <p:nvSpPr>
          <p:cNvPr id="23" name="TextBox 22">
            <a:extLst>
              <a:ext uri="{FF2B5EF4-FFF2-40B4-BE49-F238E27FC236}">
                <a16:creationId xmlns:a16="http://schemas.microsoft.com/office/drawing/2014/main" xmlns="" id="{C7D4E835-9EDE-44E2-A4AD-592F4A5A6804}"/>
              </a:ext>
            </a:extLst>
          </p:cNvPr>
          <p:cNvSpPr txBox="1"/>
          <p:nvPr/>
        </p:nvSpPr>
        <p:spPr>
          <a:xfrm>
            <a:off x="3183625" y="2819189"/>
            <a:ext cx="1494416" cy="369332"/>
          </a:xfrm>
          <a:prstGeom prst="rect">
            <a:avLst/>
          </a:prstGeom>
          <a:noFill/>
        </p:spPr>
        <p:txBody>
          <a:bodyPr wrap="square" rtlCol="0">
            <a:spAutoFit/>
          </a:bodyPr>
          <a:lstStyle/>
          <a:p>
            <a:r>
              <a:rPr lang="en-US" dirty="0"/>
              <a:t>Edge Weight</a:t>
            </a:r>
          </a:p>
        </p:txBody>
      </p:sp>
      <p:sp>
        <p:nvSpPr>
          <p:cNvPr id="24" name="TextBox 23">
            <a:extLst>
              <a:ext uri="{FF2B5EF4-FFF2-40B4-BE49-F238E27FC236}">
                <a16:creationId xmlns:a16="http://schemas.microsoft.com/office/drawing/2014/main" xmlns="" id="{9FA7E6BF-0640-44B2-BE6C-48CA570B0965}"/>
              </a:ext>
            </a:extLst>
          </p:cNvPr>
          <p:cNvSpPr txBox="1"/>
          <p:nvPr/>
        </p:nvSpPr>
        <p:spPr>
          <a:xfrm>
            <a:off x="3979173" y="4814277"/>
            <a:ext cx="764836" cy="369332"/>
          </a:xfrm>
          <a:prstGeom prst="rect">
            <a:avLst/>
          </a:prstGeom>
          <a:noFill/>
        </p:spPr>
        <p:txBody>
          <a:bodyPr wrap="square" rtlCol="0">
            <a:spAutoFit/>
          </a:bodyPr>
          <a:lstStyle/>
          <a:p>
            <a:r>
              <a:rPr lang="en-US" dirty="0">
                <a:solidFill>
                  <a:srgbClr val="FFC000"/>
                </a:solidFill>
              </a:rPr>
              <a:t>2</a:t>
            </a:r>
          </a:p>
        </p:txBody>
      </p:sp>
      <p:sp>
        <p:nvSpPr>
          <p:cNvPr id="25" name="TextBox 24">
            <a:extLst>
              <a:ext uri="{FF2B5EF4-FFF2-40B4-BE49-F238E27FC236}">
                <a16:creationId xmlns:a16="http://schemas.microsoft.com/office/drawing/2014/main" xmlns="" id="{8098C89A-B57F-4B0C-A40F-6B1CB29D7773}"/>
              </a:ext>
            </a:extLst>
          </p:cNvPr>
          <p:cNvSpPr txBox="1"/>
          <p:nvPr/>
        </p:nvSpPr>
        <p:spPr>
          <a:xfrm>
            <a:off x="4410190" y="4312835"/>
            <a:ext cx="764836" cy="369332"/>
          </a:xfrm>
          <a:prstGeom prst="rect">
            <a:avLst/>
          </a:prstGeom>
          <a:noFill/>
        </p:spPr>
        <p:txBody>
          <a:bodyPr wrap="square" rtlCol="0">
            <a:spAutoFit/>
          </a:bodyPr>
          <a:lstStyle/>
          <a:p>
            <a:r>
              <a:rPr lang="en-US" dirty="0">
                <a:solidFill>
                  <a:srgbClr val="FFC000"/>
                </a:solidFill>
              </a:rPr>
              <a:t>1</a:t>
            </a:r>
          </a:p>
        </p:txBody>
      </p:sp>
      <p:sp>
        <p:nvSpPr>
          <p:cNvPr id="26" name="TextBox 25">
            <a:extLst>
              <a:ext uri="{FF2B5EF4-FFF2-40B4-BE49-F238E27FC236}">
                <a16:creationId xmlns:a16="http://schemas.microsoft.com/office/drawing/2014/main" xmlns="" id="{C268FD32-6F8F-409F-9F79-21CE5AA19BE8}"/>
              </a:ext>
            </a:extLst>
          </p:cNvPr>
          <p:cNvSpPr txBox="1"/>
          <p:nvPr/>
        </p:nvSpPr>
        <p:spPr>
          <a:xfrm>
            <a:off x="4177179" y="3783395"/>
            <a:ext cx="764836" cy="369332"/>
          </a:xfrm>
          <a:prstGeom prst="rect">
            <a:avLst/>
          </a:prstGeom>
          <a:noFill/>
        </p:spPr>
        <p:txBody>
          <a:bodyPr wrap="square" rtlCol="0">
            <a:spAutoFit/>
          </a:bodyPr>
          <a:lstStyle/>
          <a:p>
            <a:r>
              <a:rPr lang="en-US" dirty="0">
                <a:solidFill>
                  <a:srgbClr val="FFC000"/>
                </a:solidFill>
              </a:rPr>
              <a:t>-3</a:t>
            </a:r>
          </a:p>
        </p:txBody>
      </p:sp>
      <p:sp>
        <p:nvSpPr>
          <p:cNvPr id="27" name="Rectangle 26">
            <a:extLst>
              <a:ext uri="{FF2B5EF4-FFF2-40B4-BE49-F238E27FC236}">
                <a16:creationId xmlns:a16="http://schemas.microsoft.com/office/drawing/2014/main" xmlns="" id="{661734C9-5B45-42FD-AC6A-2F5B6313C938}"/>
              </a:ext>
            </a:extLst>
          </p:cNvPr>
          <p:cNvSpPr/>
          <p:nvPr/>
        </p:nvSpPr>
        <p:spPr>
          <a:xfrm>
            <a:off x="1116492" y="3550329"/>
            <a:ext cx="929870" cy="369332"/>
          </a:xfrm>
          <a:prstGeom prst="rect">
            <a:avLst/>
          </a:prstGeom>
        </p:spPr>
        <p:txBody>
          <a:bodyPr wrap="none">
            <a:spAutoFit/>
          </a:bodyPr>
          <a:lstStyle/>
          <a:p>
            <a:pPr algn="ctr"/>
            <a:r>
              <a:rPr lang="en-US" dirty="0"/>
              <a:t>hr. slept</a:t>
            </a:r>
          </a:p>
        </p:txBody>
      </p:sp>
      <p:sp>
        <p:nvSpPr>
          <p:cNvPr id="28" name="Rectangle 27">
            <a:extLst>
              <a:ext uri="{FF2B5EF4-FFF2-40B4-BE49-F238E27FC236}">
                <a16:creationId xmlns:a16="http://schemas.microsoft.com/office/drawing/2014/main" xmlns="" id="{94D0A49D-77AE-43B0-9B43-934A9BBDC055}"/>
              </a:ext>
            </a:extLst>
          </p:cNvPr>
          <p:cNvSpPr/>
          <p:nvPr/>
        </p:nvSpPr>
        <p:spPr>
          <a:xfrm>
            <a:off x="930384" y="4704348"/>
            <a:ext cx="1171988" cy="369332"/>
          </a:xfrm>
          <a:prstGeom prst="rect">
            <a:avLst/>
          </a:prstGeom>
        </p:spPr>
        <p:txBody>
          <a:bodyPr wrap="none">
            <a:spAutoFit/>
          </a:bodyPr>
          <a:lstStyle/>
          <a:p>
            <a:pPr algn="ctr"/>
            <a:r>
              <a:rPr lang="en-US" dirty="0"/>
              <a:t>hr. studied</a:t>
            </a:r>
          </a:p>
        </p:txBody>
      </p:sp>
      <p:sp>
        <p:nvSpPr>
          <p:cNvPr id="29" name="TextBox 28">
            <a:extLst>
              <a:ext uri="{FF2B5EF4-FFF2-40B4-BE49-F238E27FC236}">
                <a16:creationId xmlns:a16="http://schemas.microsoft.com/office/drawing/2014/main" xmlns="" id="{BE71AAF9-A587-444C-8ABD-29819E13B037}"/>
              </a:ext>
            </a:extLst>
          </p:cNvPr>
          <p:cNvSpPr txBox="1"/>
          <p:nvPr/>
        </p:nvSpPr>
        <p:spPr>
          <a:xfrm>
            <a:off x="6136276" y="3680253"/>
            <a:ext cx="764836" cy="369332"/>
          </a:xfrm>
          <a:prstGeom prst="rect">
            <a:avLst/>
          </a:prstGeom>
          <a:noFill/>
        </p:spPr>
        <p:txBody>
          <a:bodyPr wrap="square" rtlCol="0">
            <a:spAutoFit/>
          </a:bodyPr>
          <a:lstStyle/>
          <a:p>
            <a:r>
              <a:rPr lang="en-US" dirty="0">
                <a:solidFill>
                  <a:srgbClr val="FFC000"/>
                </a:solidFill>
              </a:rPr>
              <a:t>-2</a:t>
            </a:r>
          </a:p>
        </p:txBody>
      </p:sp>
      <p:sp>
        <p:nvSpPr>
          <p:cNvPr id="30" name="TextBox 29">
            <a:extLst>
              <a:ext uri="{FF2B5EF4-FFF2-40B4-BE49-F238E27FC236}">
                <a16:creationId xmlns:a16="http://schemas.microsoft.com/office/drawing/2014/main" xmlns="" id="{F3CD98B2-F55C-4B66-AA1E-5AE452F0A2D7}"/>
              </a:ext>
            </a:extLst>
          </p:cNvPr>
          <p:cNvSpPr txBox="1"/>
          <p:nvPr/>
        </p:nvSpPr>
        <p:spPr>
          <a:xfrm>
            <a:off x="6146632" y="4557457"/>
            <a:ext cx="764836" cy="369332"/>
          </a:xfrm>
          <a:prstGeom prst="rect">
            <a:avLst/>
          </a:prstGeom>
          <a:noFill/>
        </p:spPr>
        <p:txBody>
          <a:bodyPr wrap="square" rtlCol="0">
            <a:spAutoFit/>
          </a:bodyPr>
          <a:lstStyle/>
          <a:p>
            <a:r>
              <a:rPr lang="en-US" dirty="0">
                <a:solidFill>
                  <a:srgbClr val="FFC000"/>
                </a:solidFill>
              </a:rPr>
              <a:t>1</a:t>
            </a:r>
          </a:p>
        </p:txBody>
      </p:sp>
      <p:sp>
        <p:nvSpPr>
          <p:cNvPr id="31" name="Rectangle 30">
            <a:extLst>
              <a:ext uri="{FF2B5EF4-FFF2-40B4-BE49-F238E27FC236}">
                <a16:creationId xmlns:a16="http://schemas.microsoft.com/office/drawing/2014/main" xmlns="" id="{A04E939E-2EDA-407A-9156-4BC41E5458C6}"/>
              </a:ext>
            </a:extLst>
          </p:cNvPr>
          <p:cNvSpPr/>
          <p:nvPr/>
        </p:nvSpPr>
        <p:spPr>
          <a:xfrm>
            <a:off x="6690137" y="4624998"/>
            <a:ext cx="1141082" cy="369332"/>
          </a:xfrm>
          <a:prstGeom prst="rect">
            <a:avLst/>
          </a:prstGeom>
        </p:spPr>
        <p:txBody>
          <a:bodyPr wrap="none">
            <a:spAutoFit/>
          </a:bodyPr>
          <a:lstStyle/>
          <a:p>
            <a:pPr algn="ctr"/>
            <a:r>
              <a:rPr lang="en-US" dirty="0"/>
              <a:t>Test grade</a:t>
            </a:r>
          </a:p>
        </p:txBody>
      </p:sp>
      <p:cxnSp>
        <p:nvCxnSpPr>
          <p:cNvPr id="33" name="Straight Connector 32">
            <a:extLst>
              <a:ext uri="{FF2B5EF4-FFF2-40B4-BE49-F238E27FC236}">
                <a16:creationId xmlns:a16="http://schemas.microsoft.com/office/drawing/2014/main" xmlns="" id="{4689BAF6-E7C1-4AC0-A219-C8B8046CBEC2}"/>
              </a:ext>
            </a:extLst>
          </p:cNvPr>
          <p:cNvCxnSpPr>
            <a:stCxn id="11" idx="0"/>
            <a:endCxn id="11" idx="4"/>
          </p:cNvCxnSpPr>
          <p:nvPr/>
        </p:nvCxnSpPr>
        <p:spPr>
          <a:xfrm>
            <a:off x="5401647" y="3356499"/>
            <a:ext cx="0" cy="731520"/>
          </a:xfrm>
          <a:prstGeom prst="line">
            <a:avLst/>
          </a:prstGeom>
        </p:spPr>
        <p:style>
          <a:lnRef idx="3">
            <a:schemeClr val="dk1"/>
          </a:lnRef>
          <a:fillRef idx="0">
            <a:schemeClr val="dk1"/>
          </a:fillRef>
          <a:effectRef idx="2">
            <a:schemeClr val="dk1"/>
          </a:effectRef>
          <a:fontRef idx="minor">
            <a:schemeClr val="tx1"/>
          </a:fontRef>
        </p:style>
      </p:cxnSp>
      <p:sp>
        <p:nvSpPr>
          <p:cNvPr id="62" name="TextBox 61">
            <a:extLst>
              <a:ext uri="{FF2B5EF4-FFF2-40B4-BE49-F238E27FC236}">
                <a16:creationId xmlns:a16="http://schemas.microsoft.com/office/drawing/2014/main" xmlns="" id="{53055F57-B504-430F-9B2C-4C067632A464}"/>
              </a:ext>
            </a:extLst>
          </p:cNvPr>
          <p:cNvSpPr txBox="1"/>
          <p:nvPr/>
        </p:nvSpPr>
        <p:spPr>
          <a:xfrm>
            <a:off x="4922778" y="3548556"/>
            <a:ext cx="429397" cy="369332"/>
          </a:xfrm>
          <a:prstGeom prst="rect">
            <a:avLst/>
          </a:prstGeom>
          <a:noFill/>
        </p:spPr>
        <p:txBody>
          <a:bodyPr wrap="square" rtlCol="0">
            <a:spAutoFit/>
          </a:bodyPr>
          <a:lstStyle/>
          <a:p>
            <a:r>
              <a:rPr lang="en-US" dirty="0"/>
              <a:t>-7</a:t>
            </a:r>
          </a:p>
        </p:txBody>
      </p:sp>
      <p:sp>
        <p:nvSpPr>
          <p:cNvPr id="63" name="TextBox 62">
            <a:extLst>
              <a:ext uri="{FF2B5EF4-FFF2-40B4-BE49-F238E27FC236}">
                <a16:creationId xmlns:a16="http://schemas.microsoft.com/office/drawing/2014/main" xmlns="" id="{3698BF2E-FE44-4744-A6B3-A4C48B6262E2}"/>
              </a:ext>
            </a:extLst>
          </p:cNvPr>
          <p:cNvSpPr txBox="1"/>
          <p:nvPr/>
        </p:nvSpPr>
        <p:spPr>
          <a:xfrm>
            <a:off x="5410952" y="3520159"/>
            <a:ext cx="576012"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0</a:t>
            </a:r>
            <a:endParaRPr lang="en-US" dirty="0">
              <a:latin typeface="Symbol" panose="05050102010706020507" pitchFamily="18" charset="2"/>
            </a:endParaRPr>
          </a:p>
        </p:txBody>
      </p:sp>
      <p:cxnSp>
        <p:nvCxnSpPr>
          <p:cNvPr id="64" name="Straight Connector 63">
            <a:extLst>
              <a:ext uri="{FF2B5EF4-FFF2-40B4-BE49-F238E27FC236}">
                <a16:creationId xmlns:a16="http://schemas.microsoft.com/office/drawing/2014/main" xmlns="" id="{44E3C908-1409-4B7A-9F4F-691A9E9A28C4}"/>
              </a:ext>
            </a:extLst>
          </p:cNvPr>
          <p:cNvCxnSpPr/>
          <p:nvPr/>
        </p:nvCxnSpPr>
        <p:spPr>
          <a:xfrm>
            <a:off x="5386861" y="4521576"/>
            <a:ext cx="0" cy="731520"/>
          </a:xfrm>
          <a:prstGeom prst="line">
            <a:avLst/>
          </a:prstGeom>
        </p:spPr>
        <p:style>
          <a:lnRef idx="3">
            <a:schemeClr val="dk1"/>
          </a:lnRef>
          <a:fillRef idx="0">
            <a:schemeClr val="dk1"/>
          </a:fillRef>
          <a:effectRef idx="2">
            <a:schemeClr val="dk1"/>
          </a:effectRef>
          <a:fontRef idx="minor">
            <a:schemeClr val="tx1"/>
          </a:fontRef>
        </p:style>
      </p:cxnSp>
      <p:sp>
        <p:nvSpPr>
          <p:cNvPr id="65" name="TextBox 64">
            <a:extLst>
              <a:ext uri="{FF2B5EF4-FFF2-40B4-BE49-F238E27FC236}">
                <a16:creationId xmlns:a16="http://schemas.microsoft.com/office/drawing/2014/main" xmlns="" id="{8FCAAD03-C95D-409A-80DE-FF532F170F4A}"/>
              </a:ext>
            </a:extLst>
          </p:cNvPr>
          <p:cNvSpPr txBox="1"/>
          <p:nvPr/>
        </p:nvSpPr>
        <p:spPr>
          <a:xfrm>
            <a:off x="4942015" y="4722317"/>
            <a:ext cx="428903" cy="369332"/>
          </a:xfrm>
          <a:prstGeom prst="rect">
            <a:avLst/>
          </a:prstGeom>
          <a:noFill/>
        </p:spPr>
        <p:txBody>
          <a:bodyPr wrap="square" rtlCol="0">
            <a:spAutoFit/>
          </a:bodyPr>
          <a:lstStyle/>
          <a:p>
            <a:r>
              <a:rPr lang="en-US" dirty="0"/>
              <a:t>18</a:t>
            </a:r>
          </a:p>
        </p:txBody>
      </p:sp>
      <p:sp>
        <p:nvSpPr>
          <p:cNvPr id="66" name="TextBox 65">
            <a:extLst>
              <a:ext uri="{FF2B5EF4-FFF2-40B4-BE49-F238E27FC236}">
                <a16:creationId xmlns:a16="http://schemas.microsoft.com/office/drawing/2014/main" xmlns="" id="{A1A00790-7D4E-4627-8D2E-103BF1FDEA6C}"/>
              </a:ext>
            </a:extLst>
          </p:cNvPr>
          <p:cNvSpPr txBox="1"/>
          <p:nvPr/>
        </p:nvSpPr>
        <p:spPr>
          <a:xfrm>
            <a:off x="5352175" y="4688738"/>
            <a:ext cx="657607"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18</a:t>
            </a:r>
            <a:endParaRPr lang="en-US" dirty="0">
              <a:latin typeface="Symbol" panose="05050102010706020507" pitchFamily="18" charset="2"/>
            </a:endParaRPr>
          </a:p>
        </p:txBody>
      </p:sp>
      <p:sp>
        <p:nvSpPr>
          <p:cNvPr id="67" name="Rectangle 66">
            <a:extLst>
              <a:ext uri="{FF2B5EF4-FFF2-40B4-BE49-F238E27FC236}">
                <a16:creationId xmlns:a16="http://schemas.microsoft.com/office/drawing/2014/main" xmlns="" id="{DE93A07F-15FD-4A00-9FCB-F8D94957F60D}"/>
              </a:ext>
            </a:extLst>
          </p:cNvPr>
          <p:cNvSpPr/>
          <p:nvPr/>
        </p:nvSpPr>
        <p:spPr>
          <a:xfrm>
            <a:off x="344904" y="6118831"/>
            <a:ext cx="10813218" cy="430887"/>
          </a:xfrm>
          <a:prstGeom prst="rect">
            <a:avLst/>
          </a:prstGeom>
        </p:spPr>
        <p:txBody>
          <a:bodyPr wrap="none">
            <a:spAutoFit/>
          </a:bodyPr>
          <a:lstStyle/>
          <a:p>
            <a:pPr algn="ctr"/>
            <a:r>
              <a:rPr lang="en-US" sz="2200" dirty="0"/>
              <a:t>With the RELU activation function applied the hidden nodes, a negative node value outputs 0</a:t>
            </a:r>
          </a:p>
        </p:txBody>
      </p:sp>
      <p:pic>
        <p:nvPicPr>
          <p:cNvPr id="39" name="Picture 38">
            <a:extLst>
              <a:ext uri="{FF2B5EF4-FFF2-40B4-BE49-F238E27FC236}">
                <a16:creationId xmlns:a16="http://schemas.microsoft.com/office/drawing/2014/main" xmlns="" id="{C14F7E22-ACC5-43FF-AF88-0E859818988D}"/>
              </a:ext>
            </a:extLst>
          </p:cNvPr>
          <p:cNvPicPr>
            <a:picLocks noChangeAspect="1"/>
          </p:cNvPicPr>
          <p:nvPr/>
        </p:nvPicPr>
        <p:blipFill>
          <a:blip r:embed="rId2"/>
          <a:stretch>
            <a:fillRect/>
          </a:stretch>
        </p:blipFill>
        <p:spPr>
          <a:xfrm>
            <a:off x="8966394" y="3102718"/>
            <a:ext cx="2725439" cy="1840329"/>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40" name="TextBox 39"/>
          <p:cNvSpPr txBox="1"/>
          <p:nvPr/>
        </p:nvSpPr>
        <p:spPr>
          <a:xfrm>
            <a:off x="7260678" y="5466601"/>
            <a:ext cx="4240905" cy="36933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Node value = ∑ (weights * incoming values)</a:t>
            </a:r>
          </a:p>
        </p:txBody>
      </p:sp>
    </p:spTree>
    <p:extLst>
      <p:ext uri="{BB962C8B-B14F-4D97-AF65-F5344CB8AC3E}">
        <p14:creationId xmlns:p14="http://schemas.microsoft.com/office/powerpoint/2010/main" val="2295874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par>
                                <p:cTn id="19" presetID="10"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5" grpId="0"/>
      <p:bldP spid="66" grpId="0"/>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Grade Example</a:t>
            </a:r>
            <a:endParaRPr lang="en-US" dirty="0"/>
          </a:p>
        </p:txBody>
      </p:sp>
      <p:pic>
        <p:nvPicPr>
          <p:cNvPr id="8194" name="Picture 2" descr="NN-3D-Plot-S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0669" y="1748374"/>
            <a:ext cx="4762811" cy="4305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041334" y="6161384"/>
            <a:ext cx="1892249" cy="369332"/>
          </a:xfrm>
          <a:prstGeom prst="rect">
            <a:avLst/>
          </a:prstGeom>
          <a:noFill/>
        </p:spPr>
        <p:txBody>
          <a:bodyPr wrap="none" rtlCol="0">
            <a:spAutoFit/>
          </a:bodyPr>
          <a:lstStyle/>
          <a:p>
            <a:r>
              <a:rPr lang="en-US" dirty="0" smtClean="0"/>
              <a:t>From </a:t>
            </a:r>
            <a:r>
              <a:rPr lang="en-US" dirty="0" err="1" smtClean="0">
                <a:hlinkClick r:id="rId3"/>
              </a:rPr>
              <a:t>BogoToBogo</a:t>
            </a:r>
            <a:endParaRPr lang="en-US" dirty="0"/>
          </a:p>
        </p:txBody>
      </p:sp>
      <p:pic>
        <p:nvPicPr>
          <p:cNvPr id="8196" name="Picture 4" descr="N-with-components-w11-et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583" y="1748374"/>
            <a:ext cx="485775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5200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707" y="112838"/>
            <a:ext cx="10131425" cy="1456267"/>
          </a:xfrm>
        </p:spPr>
        <p:txBody>
          <a:bodyPr/>
          <a:lstStyle/>
          <a:p>
            <a:r>
              <a:rPr lang="en-US" dirty="0"/>
              <a:t>adding layers</a:t>
            </a:r>
          </a:p>
        </p:txBody>
      </p:sp>
      <p:sp>
        <p:nvSpPr>
          <p:cNvPr id="3" name="Content Placeholder 2"/>
          <p:cNvSpPr>
            <a:spLocks noGrp="1"/>
          </p:cNvSpPr>
          <p:nvPr>
            <p:ph idx="1"/>
          </p:nvPr>
        </p:nvSpPr>
        <p:spPr>
          <a:xfrm>
            <a:off x="685801" y="1317356"/>
            <a:ext cx="10588082" cy="1625869"/>
          </a:xfrm>
        </p:spPr>
        <p:txBody>
          <a:bodyPr>
            <a:noAutofit/>
          </a:bodyPr>
          <a:lstStyle/>
          <a:p>
            <a:r>
              <a:rPr lang="en-US" sz="2200" dirty="0"/>
              <a:t>Adding more layers gives the neural network the chance to learn more complex relationships in the </a:t>
            </a:r>
            <a:r>
              <a:rPr lang="en-US" sz="2200" dirty="0" smtClean="0"/>
              <a:t>data faster* (research still going on in this)</a:t>
            </a:r>
            <a:endParaRPr lang="en-US" sz="2200" dirty="0"/>
          </a:p>
          <a:p>
            <a:r>
              <a:rPr lang="en-US" sz="2200" dirty="0"/>
              <a:t>Adding more layers doesn’t change the math of what we learned. The forward propagation just gets applied sequentially from the first layer to the last.</a:t>
            </a:r>
          </a:p>
        </p:txBody>
      </p:sp>
      <p:sp>
        <p:nvSpPr>
          <p:cNvPr id="53" name="Rectangle 52">
            <a:extLst>
              <a:ext uri="{FF2B5EF4-FFF2-40B4-BE49-F238E27FC236}">
                <a16:creationId xmlns:a16="http://schemas.microsoft.com/office/drawing/2014/main" xmlns="" id="{D0B03B39-E801-45E1-9DB1-02CBC326C042}"/>
              </a:ext>
            </a:extLst>
          </p:cNvPr>
          <p:cNvSpPr/>
          <p:nvPr/>
        </p:nvSpPr>
        <p:spPr>
          <a:xfrm>
            <a:off x="1694407" y="4289367"/>
            <a:ext cx="1223868"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8</a:t>
            </a:r>
          </a:p>
        </p:txBody>
      </p:sp>
      <p:sp>
        <p:nvSpPr>
          <p:cNvPr id="62" name="Rectangle 61">
            <a:extLst>
              <a:ext uri="{FF2B5EF4-FFF2-40B4-BE49-F238E27FC236}">
                <a16:creationId xmlns:a16="http://schemas.microsoft.com/office/drawing/2014/main" xmlns="" id="{D998A9F6-36FE-49F7-9DA8-06444D1D14C2}"/>
              </a:ext>
            </a:extLst>
          </p:cNvPr>
          <p:cNvSpPr/>
          <p:nvPr/>
        </p:nvSpPr>
        <p:spPr>
          <a:xfrm>
            <a:off x="1698344" y="5451891"/>
            <a:ext cx="1219930"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63" name="Oval 62">
            <a:extLst>
              <a:ext uri="{FF2B5EF4-FFF2-40B4-BE49-F238E27FC236}">
                <a16:creationId xmlns:a16="http://schemas.microsoft.com/office/drawing/2014/main" xmlns="" id="{68BD8753-7D3B-45A6-A250-B53A8FFF9690}"/>
              </a:ext>
            </a:extLst>
          </p:cNvPr>
          <p:cNvSpPr/>
          <p:nvPr/>
        </p:nvSpPr>
        <p:spPr>
          <a:xfrm>
            <a:off x="8393390" y="4676589"/>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cxnSp>
        <p:nvCxnSpPr>
          <p:cNvPr id="72" name="Straight Arrow Connector 71">
            <a:extLst>
              <a:ext uri="{FF2B5EF4-FFF2-40B4-BE49-F238E27FC236}">
                <a16:creationId xmlns:a16="http://schemas.microsoft.com/office/drawing/2014/main" xmlns="" id="{BCC3512F-A11E-403C-907D-B897393AE622}"/>
              </a:ext>
            </a:extLst>
          </p:cNvPr>
          <p:cNvCxnSpPr>
            <a:cxnSpLocks/>
            <a:endCxn id="78" idx="2"/>
          </p:cNvCxnSpPr>
          <p:nvPr/>
        </p:nvCxnSpPr>
        <p:spPr>
          <a:xfrm flipV="1">
            <a:off x="2918275" y="4596726"/>
            <a:ext cx="1334358"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xmlns="" id="{7207E327-B189-40FC-AA03-F42BDADACFF6}"/>
              </a:ext>
            </a:extLst>
          </p:cNvPr>
          <p:cNvCxnSpPr>
            <a:endCxn id="79" idx="2"/>
          </p:cNvCxnSpPr>
          <p:nvPr/>
        </p:nvCxnSpPr>
        <p:spPr>
          <a:xfrm flipV="1">
            <a:off x="2918274" y="5759250"/>
            <a:ext cx="1334359"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xmlns="" id="{705CF589-9ABA-47D6-A8AE-012C846FC551}"/>
              </a:ext>
            </a:extLst>
          </p:cNvPr>
          <p:cNvSpPr txBox="1"/>
          <p:nvPr/>
        </p:nvSpPr>
        <p:spPr>
          <a:xfrm>
            <a:off x="5131403" y="3343982"/>
            <a:ext cx="1494416" cy="369332"/>
          </a:xfrm>
          <a:prstGeom prst="rect">
            <a:avLst/>
          </a:prstGeom>
          <a:noFill/>
        </p:spPr>
        <p:txBody>
          <a:bodyPr wrap="square" rtlCol="0">
            <a:spAutoFit/>
          </a:bodyPr>
          <a:lstStyle/>
          <a:p>
            <a:r>
              <a:rPr lang="en-US" dirty="0"/>
              <a:t>Hidden Layers</a:t>
            </a:r>
          </a:p>
        </p:txBody>
      </p:sp>
      <p:cxnSp>
        <p:nvCxnSpPr>
          <p:cNvPr id="77" name="Curved Connector 15">
            <a:extLst>
              <a:ext uri="{FF2B5EF4-FFF2-40B4-BE49-F238E27FC236}">
                <a16:creationId xmlns:a16="http://schemas.microsoft.com/office/drawing/2014/main" xmlns="" id="{EACF853E-94A2-468C-9A33-99FF354E1FC3}"/>
              </a:ext>
            </a:extLst>
          </p:cNvPr>
          <p:cNvCxnSpPr>
            <a:cxnSpLocks/>
            <a:stCxn id="75" idx="1"/>
            <a:endCxn id="78" idx="0"/>
          </p:cNvCxnSpPr>
          <p:nvPr/>
        </p:nvCxnSpPr>
        <p:spPr>
          <a:xfrm rot="10800000" flipV="1">
            <a:off x="4844305" y="3528648"/>
            <a:ext cx="287099" cy="702318"/>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78" name="Oval 77">
            <a:extLst>
              <a:ext uri="{FF2B5EF4-FFF2-40B4-BE49-F238E27FC236}">
                <a16:creationId xmlns:a16="http://schemas.microsoft.com/office/drawing/2014/main" xmlns="" id="{19CC193D-075C-47E8-8E7C-1A5056916CF4}"/>
              </a:ext>
            </a:extLst>
          </p:cNvPr>
          <p:cNvSpPr/>
          <p:nvPr/>
        </p:nvSpPr>
        <p:spPr>
          <a:xfrm>
            <a:off x="4252633" y="4230966"/>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xmlns="" id="{0087F0EB-B45D-42CF-B3A8-9754E73DCBD8}"/>
              </a:ext>
            </a:extLst>
          </p:cNvPr>
          <p:cNvSpPr/>
          <p:nvPr/>
        </p:nvSpPr>
        <p:spPr>
          <a:xfrm>
            <a:off x="4252633" y="5393490"/>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0" name="Straight Arrow Connector 79">
            <a:extLst>
              <a:ext uri="{FF2B5EF4-FFF2-40B4-BE49-F238E27FC236}">
                <a16:creationId xmlns:a16="http://schemas.microsoft.com/office/drawing/2014/main" xmlns="" id="{BF9E9872-3111-4A53-A4AE-12D331A34FDA}"/>
              </a:ext>
            </a:extLst>
          </p:cNvPr>
          <p:cNvCxnSpPr>
            <a:endCxn id="78" idx="2"/>
          </p:cNvCxnSpPr>
          <p:nvPr/>
        </p:nvCxnSpPr>
        <p:spPr>
          <a:xfrm flipV="1">
            <a:off x="2918274" y="4596726"/>
            <a:ext cx="1334359" cy="1167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xmlns="" id="{B5E28D77-0190-490F-9107-36F4AB51F964}"/>
              </a:ext>
            </a:extLst>
          </p:cNvPr>
          <p:cNvCxnSpPr>
            <a:endCxn id="79" idx="2"/>
          </p:cNvCxnSpPr>
          <p:nvPr/>
        </p:nvCxnSpPr>
        <p:spPr>
          <a:xfrm>
            <a:off x="2918275" y="4601493"/>
            <a:ext cx="1334358" cy="1157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xmlns="" id="{CA4B51B3-C9FB-4350-904B-D5F0A8D0705D}"/>
              </a:ext>
            </a:extLst>
          </p:cNvPr>
          <p:cNvCxnSpPr>
            <a:cxnSpLocks/>
            <a:stCxn id="78" idx="6"/>
            <a:endCxn id="108" idx="2"/>
          </p:cNvCxnSpPr>
          <p:nvPr/>
        </p:nvCxnSpPr>
        <p:spPr>
          <a:xfrm flipV="1">
            <a:off x="5435974" y="4593137"/>
            <a:ext cx="848786" cy="3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xmlns="" id="{4B336046-5447-4323-B6A6-81A6270E17D0}"/>
              </a:ext>
            </a:extLst>
          </p:cNvPr>
          <p:cNvCxnSpPr>
            <a:cxnSpLocks/>
            <a:stCxn id="79" idx="6"/>
            <a:endCxn id="109" idx="2"/>
          </p:cNvCxnSpPr>
          <p:nvPr/>
        </p:nvCxnSpPr>
        <p:spPr>
          <a:xfrm flipV="1">
            <a:off x="5435974" y="5755661"/>
            <a:ext cx="848786" cy="3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xmlns="" id="{E0F00F88-65DE-4565-9EE2-BE36A9B93E74}"/>
              </a:ext>
            </a:extLst>
          </p:cNvPr>
          <p:cNvSpPr txBox="1"/>
          <p:nvPr/>
        </p:nvSpPr>
        <p:spPr>
          <a:xfrm>
            <a:off x="3334170" y="4300098"/>
            <a:ext cx="301686" cy="369332"/>
          </a:xfrm>
          <a:prstGeom prst="rect">
            <a:avLst/>
          </a:prstGeom>
          <a:noFill/>
        </p:spPr>
        <p:txBody>
          <a:bodyPr wrap="none" rtlCol="0">
            <a:spAutoFit/>
          </a:bodyPr>
          <a:lstStyle/>
          <a:p>
            <a:r>
              <a:rPr lang="en-US" dirty="0">
                <a:solidFill>
                  <a:srgbClr val="FFC000"/>
                </a:solidFill>
              </a:rPr>
              <a:t>1</a:t>
            </a:r>
          </a:p>
        </p:txBody>
      </p:sp>
      <p:cxnSp>
        <p:nvCxnSpPr>
          <p:cNvPr id="85" name="Curved Connector 39">
            <a:extLst>
              <a:ext uri="{FF2B5EF4-FFF2-40B4-BE49-F238E27FC236}">
                <a16:creationId xmlns:a16="http://schemas.microsoft.com/office/drawing/2014/main" xmlns="" id="{013F1D07-98BE-4D10-BA32-9A997467AE9B}"/>
              </a:ext>
            </a:extLst>
          </p:cNvPr>
          <p:cNvCxnSpPr>
            <a:cxnSpLocks/>
            <a:endCxn id="63" idx="0"/>
          </p:cNvCxnSpPr>
          <p:nvPr/>
        </p:nvCxnSpPr>
        <p:spPr>
          <a:xfrm rot="10800000" flipV="1">
            <a:off x="8985062" y="3854465"/>
            <a:ext cx="724815" cy="822124"/>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86" name="TextBox 85">
            <a:extLst>
              <a:ext uri="{FF2B5EF4-FFF2-40B4-BE49-F238E27FC236}">
                <a16:creationId xmlns:a16="http://schemas.microsoft.com/office/drawing/2014/main" xmlns="" id="{5ADB40A9-DE5F-4648-B370-C554B2E29212}"/>
              </a:ext>
            </a:extLst>
          </p:cNvPr>
          <p:cNvSpPr txBox="1"/>
          <p:nvPr/>
        </p:nvSpPr>
        <p:spPr>
          <a:xfrm>
            <a:off x="2918274" y="3143714"/>
            <a:ext cx="1494416" cy="369332"/>
          </a:xfrm>
          <a:prstGeom prst="rect">
            <a:avLst/>
          </a:prstGeom>
          <a:noFill/>
        </p:spPr>
        <p:txBody>
          <a:bodyPr wrap="square" rtlCol="0">
            <a:spAutoFit/>
          </a:bodyPr>
          <a:lstStyle/>
          <a:p>
            <a:r>
              <a:rPr lang="en-US" dirty="0"/>
              <a:t>Input Layer</a:t>
            </a:r>
          </a:p>
        </p:txBody>
      </p:sp>
      <p:cxnSp>
        <p:nvCxnSpPr>
          <p:cNvPr id="87" name="Curved Connector 41">
            <a:extLst>
              <a:ext uri="{FF2B5EF4-FFF2-40B4-BE49-F238E27FC236}">
                <a16:creationId xmlns:a16="http://schemas.microsoft.com/office/drawing/2014/main" xmlns="" id="{42A05E22-8622-4F2B-A4D5-0050C72B6D01}"/>
              </a:ext>
            </a:extLst>
          </p:cNvPr>
          <p:cNvCxnSpPr>
            <a:cxnSpLocks/>
          </p:cNvCxnSpPr>
          <p:nvPr/>
        </p:nvCxnSpPr>
        <p:spPr>
          <a:xfrm rot="5400000">
            <a:off x="2113624" y="3431077"/>
            <a:ext cx="907353" cy="701958"/>
          </a:xfrm>
          <a:prstGeom prst="curvedConnector3">
            <a:avLst>
              <a:gd name="adj1" fmla="val -388"/>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8" name="Curved Connector 44">
            <a:extLst>
              <a:ext uri="{FF2B5EF4-FFF2-40B4-BE49-F238E27FC236}">
                <a16:creationId xmlns:a16="http://schemas.microsoft.com/office/drawing/2014/main" xmlns="" id="{3A04774E-04BB-470F-947C-BA381EB499F7}"/>
              </a:ext>
            </a:extLst>
          </p:cNvPr>
          <p:cNvCxnSpPr>
            <a:cxnSpLocks/>
            <a:stCxn id="89" idx="2"/>
            <a:endCxn id="84" idx="0"/>
          </p:cNvCxnSpPr>
          <p:nvPr/>
        </p:nvCxnSpPr>
        <p:spPr>
          <a:xfrm rot="5400000">
            <a:off x="3338429" y="4153514"/>
            <a:ext cx="293168" cy="12700"/>
          </a:xfrm>
          <a:prstGeom prst="curvedConnector3">
            <a:avLst>
              <a:gd name="adj1" fmla="val 50000"/>
            </a:avLst>
          </a:prstGeom>
          <a:ln>
            <a:tailEnd type="triangle"/>
          </a:ln>
        </p:spPr>
        <p:style>
          <a:lnRef idx="1">
            <a:schemeClr val="accent4"/>
          </a:lnRef>
          <a:fillRef idx="0">
            <a:schemeClr val="accent4"/>
          </a:fillRef>
          <a:effectRef idx="0">
            <a:schemeClr val="accent4"/>
          </a:effectRef>
          <a:fontRef idx="minor">
            <a:schemeClr val="tx1"/>
          </a:fontRef>
        </p:style>
      </p:cxnSp>
      <p:sp>
        <p:nvSpPr>
          <p:cNvPr id="89" name="TextBox 88">
            <a:extLst>
              <a:ext uri="{FF2B5EF4-FFF2-40B4-BE49-F238E27FC236}">
                <a16:creationId xmlns:a16="http://schemas.microsoft.com/office/drawing/2014/main" xmlns="" id="{F1797097-6698-4246-BEB5-B034E5E78724}"/>
              </a:ext>
            </a:extLst>
          </p:cNvPr>
          <p:cNvSpPr txBox="1"/>
          <p:nvPr/>
        </p:nvSpPr>
        <p:spPr>
          <a:xfrm>
            <a:off x="2737805" y="3637598"/>
            <a:ext cx="1494416" cy="369332"/>
          </a:xfrm>
          <a:prstGeom prst="rect">
            <a:avLst/>
          </a:prstGeom>
          <a:noFill/>
        </p:spPr>
        <p:txBody>
          <a:bodyPr wrap="square" rtlCol="0">
            <a:spAutoFit/>
          </a:bodyPr>
          <a:lstStyle/>
          <a:p>
            <a:r>
              <a:rPr lang="en-US" dirty="0"/>
              <a:t>Edge Weight</a:t>
            </a:r>
          </a:p>
        </p:txBody>
      </p:sp>
      <p:sp>
        <p:nvSpPr>
          <p:cNvPr id="90" name="TextBox 89">
            <a:extLst>
              <a:ext uri="{FF2B5EF4-FFF2-40B4-BE49-F238E27FC236}">
                <a16:creationId xmlns:a16="http://schemas.microsoft.com/office/drawing/2014/main" xmlns="" id="{76898853-25A0-4757-A81E-0CD4ED2E2C2E}"/>
              </a:ext>
            </a:extLst>
          </p:cNvPr>
          <p:cNvSpPr txBox="1"/>
          <p:nvPr/>
        </p:nvSpPr>
        <p:spPr>
          <a:xfrm>
            <a:off x="3421830" y="5688744"/>
            <a:ext cx="764836" cy="369332"/>
          </a:xfrm>
          <a:prstGeom prst="rect">
            <a:avLst/>
          </a:prstGeom>
          <a:noFill/>
        </p:spPr>
        <p:txBody>
          <a:bodyPr wrap="square" rtlCol="0">
            <a:spAutoFit/>
          </a:bodyPr>
          <a:lstStyle/>
          <a:p>
            <a:r>
              <a:rPr lang="en-US" dirty="0">
                <a:solidFill>
                  <a:srgbClr val="FFC000"/>
                </a:solidFill>
              </a:rPr>
              <a:t>2</a:t>
            </a:r>
          </a:p>
        </p:txBody>
      </p:sp>
      <p:sp>
        <p:nvSpPr>
          <p:cNvPr id="91" name="TextBox 90">
            <a:extLst>
              <a:ext uri="{FF2B5EF4-FFF2-40B4-BE49-F238E27FC236}">
                <a16:creationId xmlns:a16="http://schemas.microsoft.com/office/drawing/2014/main" xmlns="" id="{9C79BE3B-D80B-4327-A807-093B23049BF6}"/>
              </a:ext>
            </a:extLst>
          </p:cNvPr>
          <p:cNvSpPr txBox="1"/>
          <p:nvPr/>
        </p:nvSpPr>
        <p:spPr>
          <a:xfrm>
            <a:off x="3852847" y="5187302"/>
            <a:ext cx="764836" cy="369332"/>
          </a:xfrm>
          <a:prstGeom prst="rect">
            <a:avLst/>
          </a:prstGeom>
          <a:noFill/>
        </p:spPr>
        <p:txBody>
          <a:bodyPr wrap="square" rtlCol="0">
            <a:spAutoFit/>
          </a:bodyPr>
          <a:lstStyle/>
          <a:p>
            <a:r>
              <a:rPr lang="en-US" dirty="0">
                <a:solidFill>
                  <a:srgbClr val="FFC000"/>
                </a:solidFill>
              </a:rPr>
              <a:t>1</a:t>
            </a:r>
          </a:p>
        </p:txBody>
      </p:sp>
      <p:sp>
        <p:nvSpPr>
          <p:cNvPr id="92" name="TextBox 91">
            <a:extLst>
              <a:ext uri="{FF2B5EF4-FFF2-40B4-BE49-F238E27FC236}">
                <a16:creationId xmlns:a16="http://schemas.microsoft.com/office/drawing/2014/main" xmlns="" id="{415E394B-33FA-41D4-9C6C-3E1AE6176690}"/>
              </a:ext>
            </a:extLst>
          </p:cNvPr>
          <p:cNvSpPr txBox="1"/>
          <p:nvPr/>
        </p:nvSpPr>
        <p:spPr>
          <a:xfrm>
            <a:off x="3619836" y="4657862"/>
            <a:ext cx="764836" cy="369332"/>
          </a:xfrm>
          <a:prstGeom prst="rect">
            <a:avLst/>
          </a:prstGeom>
          <a:noFill/>
        </p:spPr>
        <p:txBody>
          <a:bodyPr wrap="square" rtlCol="0">
            <a:spAutoFit/>
          </a:bodyPr>
          <a:lstStyle/>
          <a:p>
            <a:r>
              <a:rPr lang="en-US" dirty="0">
                <a:solidFill>
                  <a:srgbClr val="FFC000"/>
                </a:solidFill>
              </a:rPr>
              <a:t>-3</a:t>
            </a:r>
          </a:p>
        </p:txBody>
      </p:sp>
      <p:sp>
        <p:nvSpPr>
          <p:cNvPr id="93" name="Rectangle 92">
            <a:extLst>
              <a:ext uri="{FF2B5EF4-FFF2-40B4-BE49-F238E27FC236}">
                <a16:creationId xmlns:a16="http://schemas.microsoft.com/office/drawing/2014/main" xmlns="" id="{05245750-58A2-451C-8284-5D739ACAA370}"/>
              </a:ext>
            </a:extLst>
          </p:cNvPr>
          <p:cNvSpPr/>
          <p:nvPr/>
        </p:nvSpPr>
        <p:spPr>
          <a:xfrm>
            <a:off x="559149" y="4424796"/>
            <a:ext cx="929870" cy="369332"/>
          </a:xfrm>
          <a:prstGeom prst="rect">
            <a:avLst/>
          </a:prstGeom>
        </p:spPr>
        <p:txBody>
          <a:bodyPr wrap="none">
            <a:spAutoFit/>
          </a:bodyPr>
          <a:lstStyle/>
          <a:p>
            <a:pPr algn="ctr"/>
            <a:r>
              <a:rPr lang="en-US" dirty="0"/>
              <a:t>hr. slept</a:t>
            </a:r>
          </a:p>
        </p:txBody>
      </p:sp>
      <p:sp>
        <p:nvSpPr>
          <p:cNvPr id="96" name="Rectangle 95">
            <a:extLst>
              <a:ext uri="{FF2B5EF4-FFF2-40B4-BE49-F238E27FC236}">
                <a16:creationId xmlns:a16="http://schemas.microsoft.com/office/drawing/2014/main" xmlns="" id="{B74E6712-1840-45A8-9C02-0C9CFA287632}"/>
              </a:ext>
            </a:extLst>
          </p:cNvPr>
          <p:cNvSpPr/>
          <p:nvPr/>
        </p:nvSpPr>
        <p:spPr>
          <a:xfrm>
            <a:off x="373041" y="5578815"/>
            <a:ext cx="1171988" cy="369332"/>
          </a:xfrm>
          <a:prstGeom prst="rect">
            <a:avLst/>
          </a:prstGeom>
        </p:spPr>
        <p:txBody>
          <a:bodyPr wrap="none">
            <a:spAutoFit/>
          </a:bodyPr>
          <a:lstStyle/>
          <a:p>
            <a:pPr algn="ctr"/>
            <a:r>
              <a:rPr lang="en-US" dirty="0"/>
              <a:t>hr. studied</a:t>
            </a:r>
          </a:p>
        </p:txBody>
      </p:sp>
      <p:sp>
        <p:nvSpPr>
          <p:cNvPr id="97" name="TextBox 96">
            <a:extLst>
              <a:ext uri="{FF2B5EF4-FFF2-40B4-BE49-F238E27FC236}">
                <a16:creationId xmlns:a16="http://schemas.microsoft.com/office/drawing/2014/main" xmlns="" id="{4FD091AC-3E77-4CC3-9B94-A0DB07C81988}"/>
              </a:ext>
            </a:extLst>
          </p:cNvPr>
          <p:cNvSpPr txBox="1"/>
          <p:nvPr/>
        </p:nvSpPr>
        <p:spPr>
          <a:xfrm>
            <a:off x="5625662" y="4298496"/>
            <a:ext cx="764836" cy="369332"/>
          </a:xfrm>
          <a:prstGeom prst="rect">
            <a:avLst/>
          </a:prstGeom>
          <a:noFill/>
        </p:spPr>
        <p:txBody>
          <a:bodyPr wrap="square" rtlCol="0">
            <a:spAutoFit/>
          </a:bodyPr>
          <a:lstStyle/>
          <a:p>
            <a:r>
              <a:rPr lang="en-US" dirty="0">
                <a:solidFill>
                  <a:srgbClr val="FFC000"/>
                </a:solidFill>
              </a:rPr>
              <a:t>-2</a:t>
            </a:r>
          </a:p>
        </p:txBody>
      </p:sp>
      <p:sp>
        <p:nvSpPr>
          <p:cNvPr id="99" name="TextBox 98">
            <a:extLst>
              <a:ext uri="{FF2B5EF4-FFF2-40B4-BE49-F238E27FC236}">
                <a16:creationId xmlns:a16="http://schemas.microsoft.com/office/drawing/2014/main" xmlns="" id="{813AEEE9-64D1-4E78-ABB1-728E13918744}"/>
              </a:ext>
            </a:extLst>
          </p:cNvPr>
          <p:cNvSpPr txBox="1"/>
          <p:nvPr/>
        </p:nvSpPr>
        <p:spPr>
          <a:xfrm>
            <a:off x="5668076" y="5697802"/>
            <a:ext cx="764836" cy="369332"/>
          </a:xfrm>
          <a:prstGeom prst="rect">
            <a:avLst/>
          </a:prstGeom>
          <a:noFill/>
        </p:spPr>
        <p:txBody>
          <a:bodyPr wrap="square" rtlCol="0">
            <a:spAutoFit/>
          </a:bodyPr>
          <a:lstStyle/>
          <a:p>
            <a:r>
              <a:rPr lang="en-US" dirty="0">
                <a:solidFill>
                  <a:srgbClr val="FFC000"/>
                </a:solidFill>
              </a:rPr>
              <a:t>1</a:t>
            </a:r>
          </a:p>
        </p:txBody>
      </p:sp>
      <p:sp>
        <p:nvSpPr>
          <p:cNvPr id="100" name="Rectangle 99">
            <a:extLst>
              <a:ext uri="{FF2B5EF4-FFF2-40B4-BE49-F238E27FC236}">
                <a16:creationId xmlns:a16="http://schemas.microsoft.com/office/drawing/2014/main" xmlns="" id="{57229006-9752-4E52-B158-44317ED00DDA}"/>
              </a:ext>
            </a:extLst>
          </p:cNvPr>
          <p:cNvSpPr/>
          <p:nvPr/>
        </p:nvSpPr>
        <p:spPr>
          <a:xfrm>
            <a:off x="8429304" y="5391336"/>
            <a:ext cx="1141082" cy="369332"/>
          </a:xfrm>
          <a:prstGeom prst="rect">
            <a:avLst/>
          </a:prstGeom>
        </p:spPr>
        <p:txBody>
          <a:bodyPr wrap="none">
            <a:spAutoFit/>
          </a:bodyPr>
          <a:lstStyle/>
          <a:p>
            <a:pPr algn="ctr"/>
            <a:r>
              <a:rPr lang="en-US" dirty="0"/>
              <a:t>Test grade</a:t>
            </a:r>
          </a:p>
        </p:txBody>
      </p:sp>
      <p:cxnSp>
        <p:nvCxnSpPr>
          <p:cNvPr id="101" name="Straight Connector 100">
            <a:extLst>
              <a:ext uri="{FF2B5EF4-FFF2-40B4-BE49-F238E27FC236}">
                <a16:creationId xmlns:a16="http://schemas.microsoft.com/office/drawing/2014/main" xmlns="" id="{6FF5038F-F413-4DDB-A472-B0A92F994CAF}"/>
              </a:ext>
            </a:extLst>
          </p:cNvPr>
          <p:cNvCxnSpPr>
            <a:stCxn id="78" idx="0"/>
            <a:endCxn id="78" idx="4"/>
          </p:cNvCxnSpPr>
          <p:nvPr/>
        </p:nvCxnSpPr>
        <p:spPr>
          <a:xfrm>
            <a:off x="4844304" y="4230966"/>
            <a:ext cx="0" cy="731520"/>
          </a:xfrm>
          <a:prstGeom prst="line">
            <a:avLst/>
          </a:prstGeom>
        </p:spPr>
        <p:style>
          <a:lnRef idx="3">
            <a:schemeClr val="dk1"/>
          </a:lnRef>
          <a:fillRef idx="0">
            <a:schemeClr val="dk1"/>
          </a:fillRef>
          <a:effectRef idx="2">
            <a:schemeClr val="dk1"/>
          </a:effectRef>
          <a:fontRef idx="minor">
            <a:schemeClr val="tx1"/>
          </a:fontRef>
        </p:style>
      </p:cxnSp>
      <p:sp>
        <p:nvSpPr>
          <p:cNvPr id="102" name="TextBox 101">
            <a:extLst>
              <a:ext uri="{FF2B5EF4-FFF2-40B4-BE49-F238E27FC236}">
                <a16:creationId xmlns:a16="http://schemas.microsoft.com/office/drawing/2014/main" xmlns="" id="{0270A6DE-919B-4EC2-B716-7D2BE25B3EA2}"/>
              </a:ext>
            </a:extLst>
          </p:cNvPr>
          <p:cNvSpPr txBox="1"/>
          <p:nvPr/>
        </p:nvSpPr>
        <p:spPr>
          <a:xfrm>
            <a:off x="4365435" y="4423023"/>
            <a:ext cx="429397" cy="369332"/>
          </a:xfrm>
          <a:prstGeom prst="rect">
            <a:avLst/>
          </a:prstGeom>
          <a:noFill/>
        </p:spPr>
        <p:txBody>
          <a:bodyPr wrap="square" rtlCol="0">
            <a:spAutoFit/>
          </a:bodyPr>
          <a:lstStyle/>
          <a:p>
            <a:r>
              <a:rPr lang="en-US" dirty="0"/>
              <a:t>-7</a:t>
            </a:r>
          </a:p>
        </p:txBody>
      </p:sp>
      <p:sp>
        <p:nvSpPr>
          <p:cNvPr id="103" name="TextBox 102">
            <a:extLst>
              <a:ext uri="{FF2B5EF4-FFF2-40B4-BE49-F238E27FC236}">
                <a16:creationId xmlns:a16="http://schemas.microsoft.com/office/drawing/2014/main" xmlns="" id="{6B6B4AA7-566C-46F0-B881-F757F3F0E929}"/>
              </a:ext>
            </a:extLst>
          </p:cNvPr>
          <p:cNvSpPr txBox="1"/>
          <p:nvPr/>
        </p:nvSpPr>
        <p:spPr>
          <a:xfrm>
            <a:off x="4853609" y="4394626"/>
            <a:ext cx="576012"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0</a:t>
            </a:r>
            <a:endParaRPr lang="en-US" dirty="0">
              <a:latin typeface="Symbol" panose="05050102010706020507" pitchFamily="18" charset="2"/>
            </a:endParaRPr>
          </a:p>
        </p:txBody>
      </p:sp>
      <p:cxnSp>
        <p:nvCxnSpPr>
          <p:cNvPr id="104" name="Straight Connector 103">
            <a:extLst>
              <a:ext uri="{FF2B5EF4-FFF2-40B4-BE49-F238E27FC236}">
                <a16:creationId xmlns:a16="http://schemas.microsoft.com/office/drawing/2014/main" xmlns="" id="{C93B0853-5174-4C80-91CD-6EC27A9D21D1}"/>
              </a:ext>
            </a:extLst>
          </p:cNvPr>
          <p:cNvCxnSpPr/>
          <p:nvPr/>
        </p:nvCxnSpPr>
        <p:spPr>
          <a:xfrm>
            <a:off x="4829518" y="5396043"/>
            <a:ext cx="0" cy="731520"/>
          </a:xfrm>
          <a:prstGeom prst="line">
            <a:avLst/>
          </a:prstGeom>
        </p:spPr>
        <p:style>
          <a:lnRef idx="3">
            <a:schemeClr val="dk1"/>
          </a:lnRef>
          <a:fillRef idx="0">
            <a:schemeClr val="dk1"/>
          </a:fillRef>
          <a:effectRef idx="2">
            <a:schemeClr val="dk1"/>
          </a:effectRef>
          <a:fontRef idx="minor">
            <a:schemeClr val="tx1"/>
          </a:fontRef>
        </p:style>
      </p:cxnSp>
      <p:sp>
        <p:nvSpPr>
          <p:cNvPr id="105" name="TextBox 104">
            <a:extLst>
              <a:ext uri="{FF2B5EF4-FFF2-40B4-BE49-F238E27FC236}">
                <a16:creationId xmlns:a16="http://schemas.microsoft.com/office/drawing/2014/main" xmlns="" id="{BA093485-5DC8-4BE4-BDD5-3BFC890F0D71}"/>
              </a:ext>
            </a:extLst>
          </p:cNvPr>
          <p:cNvSpPr txBox="1"/>
          <p:nvPr/>
        </p:nvSpPr>
        <p:spPr>
          <a:xfrm>
            <a:off x="4384672" y="5596784"/>
            <a:ext cx="428903" cy="369332"/>
          </a:xfrm>
          <a:prstGeom prst="rect">
            <a:avLst/>
          </a:prstGeom>
          <a:noFill/>
        </p:spPr>
        <p:txBody>
          <a:bodyPr wrap="square" rtlCol="0">
            <a:spAutoFit/>
          </a:bodyPr>
          <a:lstStyle/>
          <a:p>
            <a:r>
              <a:rPr lang="en-US" dirty="0"/>
              <a:t>18</a:t>
            </a:r>
          </a:p>
        </p:txBody>
      </p:sp>
      <p:sp>
        <p:nvSpPr>
          <p:cNvPr id="106" name="TextBox 105">
            <a:extLst>
              <a:ext uri="{FF2B5EF4-FFF2-40B4-BE49-F238E27FC236}">
                <a16:creationId xmlns:a16="http://schemas.microsoft.com/office/drawing/2014/main" xmlns="" id="{BCBA013B-56D8-43F9-AC3A-B702B5E2F967}"/>
              </a:ext>
            </a:extLst>
          </p:cNvPr>
          <p:cNvSpPr txBox="1"/>
          <p:nvPr/>
        </p:nvSpPr>
        <p:spPr>
          <a:xfrm>
            <a:off x="4802600" y="5587822"/>
            <a:ext cx="657607"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18</a:t>
            </a:r>
            <a:endParaRPr lang="en-US" dirty="0">
              <a:latin typeface="Symbol" panose="05050102010706020507" pitchFamily="18" charset="2"/>
            </a:endParaRPr>
          </a:p>
        </p:txBody>
      </p:sp>
      <p:sp>
        <p:nvSpPr>
          <p:cNvPr id="107" name="TextBox 106">
            <a:extLst>
              <a:ext uri="{FF2B5EF4-FFF2-40B4-BE49-F238E27FC236}">
                <a16:creationId xmlns:a16="http://schemas.microsoft.com/office/drawing/2014/main" xmlns="" id="{B4B478A5-3755-4057-B6E2-915E6E99CEAB}"/>
              </a:ext>
            </a:extLst>
          </p:cNvPr>
          <p:cNvSpPr txBox="1"/>
          <p:nvPr/>
        </p:nvSpPr>
        <p:spPr>
          <a:xfrm>
            <a:off x="9710327" y="3669820"/>
            <a:ext cx="2538804" cy="369332"/>
          </a:xfrm>
          <a:prstGeom prst="rect">
            <a:avLst/>
          </a:prstGeom>
          <a:noFill/>
        </p:spPr>
        <p:txBody>
          <a:bodyPr wrap="square" rtlCol="0">
            <a:spAutoFit/>
          </a:bodyPr>
          <a:lstStyle/>
          <a:p>
            <a:r>
              <a:rPr lang="en-US" dirty="0"/>
              <a:t>Output Layer</a:t>
            </a:r>
          </a:p>
        </p:txBody>
      </p:sp>
      <p:sp>
        <p:nvSpPr>
          <p:cNvPr id="108" name="Oval 107">
            <a:extLst>
              <a:ext uri="{FF2B5EF4-FFF2-40B4-BE49-F238E27FC236}">
                <a16:creationId xmlns:a16="http://schemas.microsoft.com/office/drawing/2014/main" xmlns="" id="{8EB988DA-E846-4B26-A062-689C0B476367}"/>
              </a:ext>
            </a:extLst>
          </p:cNvPr>
          <p:cNvSpPr/>
          <p:nvPr/>
        </p:nvSpPr>
        <p:spPr>
          <a:xfrm>
            <a:off x="6284760" y="4227377"/>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xmlns="" id="{95453E73-D53A-48D6-B3F7-E085E5E2E517}"/>
              </a:ext>
            </a:extLst>
          </p:cNvPr>
          <p:cNvSpPr/>
          <p:nvPr/>
        </p:nvSpPr>
        <p:spPr>
          <a:xfrm>
            <a:off x="6284760" y="5389901"/>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TextBox 109">
            <a:extLst>
              <a:ext uri="{FF2B5EF4-FFF2-40B4-BE49-F238E27FC236}">
                <a16:creationId xmlns:a16="http://schemas.microsoft.com/office/drawing/2014/main" xmlns="" id="{BD469563-CB55-4600-9302-90A458777B95}"/>
              </a:ext>
            </a:extLst>
          </p:cNvPr>
          <p:cNvSpPr txBox="1"/>
          <p:nvPr/>
        </p:nvSpPr>
        <p:spPr>
          <a:xfrm>
            <a:off x="6366803" y="4430610"/>
            <a:ext cx="516495" cy="369332"/>
          </a:xfrm>
          <a:prstGeom prst="rect">
            <a:avLst/>
          </a:prstGeom>
          <a:noFill/>
        </p:spPr>
        <p:txBody>
          <a:bodyPr wrap="square" rtlCol="0">
            <a:spAutoFit/>
          </a:bodyPr>
          <a:lstStyle/>
          <a:p>
            <a:r>
              <a:rPr lang="en-US" dirty="0"/>
              <a:t>-32</a:t>
            </a:r>
          </a:p>
        </p:txBody>
      </p:sp>
      <p:sp>
        <p:nvSpPr>
          <p:cNvPr id="111" name="TextBox 110">
            <a:extLst>
              <a:ext uri="{FF2B5EF4-FFF2-40B4-BE49-F238E27FC236}">
                <a16:creationId xmlns:a16="http://schemas.microsoft.com/office/drawing/2014/main" xmlns="" id="{32121BE7-A284-407E-AA80-6A10C9B27AB4}"/>
              </a:ext>
            </a:extLst>
          </p:cNvPr>
          <p:cNvSpPr txBox="1"/>
          <p:nvPr/>
        </p:nvSpPr>
        <p:spPr>
          <a:xfrm>
            <a:off x="6885736" y="4391037"/>
            <a:ext cx="576012"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0</a:t>
            </a:r>
            <a:endParaRPr lang="en-US" dirty="0">
              <a:latin typeface="Symbol" panose="05050102010706020507" pitchFamily="18" charset="2"/>
            </a:endParaRPr>
          </a:p>
        </p:txBody>
      </p:sp>
      <p:sp>
        <p:nvSpPr>
          <p:cNvPr id="112" name="TextBox 111">
            <a:extLst>
              <a:ext uri="{FF2B5EF4-FFF2-40B4-BE49-F238E27FC236}">
                <a16:creationId xmlns:a16="http://schemas.microsoft.com/office/drawing/2014/main" xmlns="" id="{6ECFB194-0A40-49F3-8A1B-890D837D9453}"/>
              </a:ext>
            </a:extLst>
          </p:cNvPr>
          <p:cNvSpPr txBox="1"/>
          <p:nvPr/>
        </p:nvSpPr>
        <p:spPr>
          <a:xfrm>
            <a:off x="6416799" y="5593195"/>
            <a:ext cx="428903" cy="369332"/>
          </a:xfrm>
          <a:prstGeom prst="rect">
            <a:avLst/>
          </a:prstGeom>
          <a:noFill/>
        </p:spPr>
        <p:txBody>
          <a:bodyPr wrap="square" rtlCol="0">
            <a:spAutoFit/>
          </a:bodyPr>
          <a:lstStyle/>
          <a:p>
            <a:r>
              <a:rPr lang="en-US" dirty="0"/>
              <a:t>18</a:t>
            </a:r>
          </a:p>
        </p:txBody>
      </p:sp>
      <p:sp>
        <p:nvSpPr>
          <p:cNvPr id="113" name="TextBox 112">
            <a:extLst>
              <a:ext uri="{FF2B5EF4-FFF2-40B4-BE49-F238E27FC236}">
                <a16:creationId xmlns:a16="http://schemas.microsoft.com/office/drawing/2014/main" xmlns="" id="{CD0CA159-1C89-49EA-8F73-440A5831345C}"/>
              </a:ext>
            </a:extLst>
          </p:cNvPr>
          <p:cNvSpPr txBox="1"/>
          <p:nvPr/>
        </p:nvSpPr>
        <p:spPr>
          <a:xfrm>
            <a:off x="6844938" y="5570995"/>
            <a:ext cx="657607"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18</a:t>
            </a:r>
            <a:endParaRPr lang="en-US" dirty="0">
              <a:latin typeface="Symbol" panose="05050102010706020507" pitchFamily="18" charset="2"/>
            </a:endParaRPr>
          </a:p>
        </p:txBody>
      </p:sp>
      <p:cxnSp>
        <p:nvCxnSpPr>
          <p:cNvPr id="114" name="Straight Arrow Connector 113">
            <a:extLst>
              <a:ext uri="{FF2B5EF4-FFF2-40B4-BE49-F238E27FC236}">
                <a16:creationId xmlns:a16="http://schemas.microsoft.com/office/drawing/2014/main" xmlns="" id="{D34C62C4-93E1-4025-B920-9A5302A4A05D}"/>
              </a:ext>
            </a:extLst>
          </p:cNvPr>
          <p:cNvCxnSpPr>
            <a:cxnSpLocks/>
            <a:stCxn id="78" idx="6"/>
            <a:endCxn id="109" idx="2"/>
          </p:cNvCxnSpPr>
          <p:nvPr/>
        </p:nvCxnSpPr>
        <p:spPr>
          <a:xfrm>
            <a:off x="5435974" y="4596726"/>
            <a:ext cx="848786" cy="1158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xmlns="" id="{B750464B-7377-4B00-9772-78E31B9508D6}"/>
              </a:ext>
            </a:extLst>
          </p:cNvPr>
          <p:cNvCxnSpPr>
            <a:cxnSpLocks/>
            <a:stCxn id="79" idx="6"/>
            <a:endCxn id="108" idx="2"/>
          </p:cNvCxnSpPr>
          <p:nvPr/>
        </p:nvCxnSpPr>
        <p:spPr>
          <a:xfrm flipV="1">
            <a:off x="5435974" y="4593137"/>
            <a:ext cx="848786" cy="1166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Curved Connector 15">
            <a:extLst>
              <a:ext uri="{FF2B5EF4-FFF2-40B4-BE49-F238E27FC236}">
                <a16:creationId xmlns:a16="http://schemas.microsoft.com/office/drawing/2014/main" xmlns="" id="{C8FA7EA0-26DB-4CBC-9DB0-57299AB33203}"/>
              </a:ext>
            </a:extLst>
          </p:cNvPr>
          <p:cNvCxnSpPr>
            <a:cxnSpLocks/>
            <a:stCxn id="75" idx="3"/>
            <a:endCxn id="108" idx="0"/>
          </p:cNvCxnSpPr>
          <p:nvPr/>
        </p:nvCxnSpPr>
        <p:spPr>
          <a:xfrm>
            <a:off x="6625819" y="3528648"/>
            <a:ext cx="250612" cy="698729"/>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7" name="Straight Arrow Connector 116">
            <a:extLst>
              <a:ext uri="{FF2B5EF4-FFF2-40B4-BE49-F238E27FC236}">
                <a16:creationId xmlns:a16="http://schemas.microsoft.com/office/drawing/2014/main" xmlns="" id="{8CE85671-6DCC-4B0E-983A-96E7CB6F245D}"/>
              </a:ext>
            </a:extLst>
          </p:cNvPr>
          <p:cNvCxnSpPr>
            <a:cxnSpLocks/>
            <a:stCxn id="108" idx="6"/>
            <a:endCxn id="63" idx="2"/>
          </p:cNvCxnSpPr>
          <p:nvPr/>
        </p:nvCxnSpPr>
        <p:spPr>
          <a:xfrm>
            <a:off x="7468101" y="4593137"/>
            <a:ext cx="925289" cy="449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xmlns="" id="{B4C6160A-3CA2-42E6-817F-17ED7898A062}"/>
              </a:ext>
            </a:extLst>
          </p:cNvPr>
          <p:cNvCxnSpPr>
            <a:cxnSpLocks/>
            <a:stCxn id="109" idx="6"/>
            <a:endCxn id="63" idx="2"/>
          </p:cNvCxnSpPr>
          <p:nvPr/>
        </p:nvCxnSpPr>
        <p:spPr>
          <a:xfrm flipV="1">
            <a:off x="7468101" y="5042349"/>
            <a:ext cx="925289" cy="713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xmlns="" id="{DE4C309A-C67B-4365-B220-F172FBBDA991}"/>
              </a:ext>
            </a:extLst>
          </p:cNvPr>
          <p:cNvCxnSpPr>
            <a:cxnSpLocks/>
          </p:cNvCxnSpPr>
          <p:nvPr/>
        </p:nvCxnSpPr>
        <p:spPr>
          <a:xfrm>
            <a:off x="6886475" y="4238340"/>
            <a:ext cx="0" cy="731520"/>
          </a:xfrm>
          <a:prstGeom prst="line">
            <a:avLst/>
          </a:prstGeom>
        </p:spPr>
        <p:style>
          <a:lnRef idx="3">
            <a:schemeClr val="dk1"/>
          </a:lnRef>
          <a:fillRef idx="0">
            <a:schemeClr val="dk1"/>
          </a:fillRef>
          <a:effectRef idx="2">
            <a:schemeClr val="dk1"/>
          </a:effectRef>
          <a:fontRef idx="minor">
            <a:schemeClr val="tx1"/>
          </a:fontRef>
        </p:style>
      </p:cxnSp>
      <p:cxnSp>
        <p:nvCxnSpPr>
          <p:cNvPr id="120" name="Straight Connector 119">
            <a:extLst>
              <a:ext uri="{FF2B5EF4-FFF2-40B4-BE49-F238E27FC236}">
                <a16:creationId xmlns:a16="http://schemas.microsoft.com/office/drawing/2014/main" xmlns="" id="{2A74B9D6-CDBE-4E99-BA03-D639314A0230}"/>
              </a:ext>
            </a:extLst>
          </p:cNvPr>
          <p:cNvCxnSpPr>
            <a:cxnSpLocks/>
          </p:cNvCxnSpPr>
          <p:nvPr/>
        </p:nvCxnSpPr>
        <p:spPr>
          <a:xfrm>
            <a:off x="6871689" y="5403417"/>
            <a:ext cx="0" cy="731520"/>
          </a:xfrm>
          <a:prstGeom prst="line">
            <a:avLst/>
          </a:prstGeom>
        </p:spPr>
        <p:style>
          <a:lnRef idx="3">
            <a:schemeClr val="dk1"/>
          </a:lnRef>
          <a:fillRef idx="0">
            <a:schemeClr val="dk1"/>
          </a:fillRef>
          <a:effectRef idx="2">
            <a:schemeClr val="dk1"/>
          </a:effectRef>
          <a:fontRef idx="minor">
            <a:schemeClr val="tx1"/>
          </a:fontRef>
        </p:style>
      </p:cxnSp>
      <p:sp>
        <p:nvSpPr>
          <p:cNvPr id="121" name="TextBox 120">
            <a:extLst>
              <a:ext uri="{FF2B5EF4-FFF2-40B4-BE49-F238E27FC236}">
                <a16:creationId xmlns:a16="http://schemas.microsoft.com/office/drawing/2014/main" xmlns="" id="{896D0024-FC3A-446F-8AB8-20BCB2F94170}"/>
              </a:ext>
            </a:extLst>
          </p:cNvPr>
          <p:cNvSpPr txBox="1"/>
          <p:nvPr/>
        </p:nvSpPr>
        <p:spPr>
          <a:xfrm>
            <a:off x="5744420" y="4707609"/>
            <a:ext cx="764836" cy="369332"/>
          </a:xfrm>
          <a:prstGeom prst="rect">
            <a:avLst/>
          </a:prstGeom>
          <a:noFill/>
        </p:spPr>
        <p:txBody>
          <a:bodyPr wrap="square" rtlCol="0">
            <a:spAutoFit/>
          </a:bodyPr>
          <a:lstStyle/>
          <a:p>
            <a:r>
              <a:rPr lang="en-US" dirty="0">
                <a:solidFill>
                  <a:srgbClr val="FFC000"/>
                </a:solidFill>
              </a:rPr>
              <a:t>-2</a:t>
            </a:r>
          </a:p>
        </p:txBody>
      </p:sp>
      <p:sp>
        <p:nvSpPr>
          <p:cNvPr id="122" name="TextBox 121">
            <a:extLst>
              <a:ext uri="{FF2B5EF4-FFF2-40B4-BE49-F238E27FC236}">
                <a16:creationId xmlns:a16="http://schemas.microsoft.com/office/drawing/2014/main" xmlns="" id="{8D1D1A98-EDB4-4871-B45E-46A45CD2D69D}"/>
              </a:ext>
            </a:extLst>
          </p:cNvPr>
          <p:cNvSpPr txBox="1"/>
          <p:nvPr/>
        </p:nvSpPr>
        <p:spPr>
          <a:xfrm>
            <a:off x="5968915" y="5205235"/>
            <a:ext cx="764836" cy="369332"/>
          </a:xfrm>
          <a:prstGeom prst="rect">
            <a:avLst/>
          </a:prstGeom>
          <a:noFill/>
        </p:spPr>
        <p:txBody>
          <a:bodyPr wrap="square" rtlCol="0">
            <a:spAutoFit/>
          </a:bodyPr>
          <a:lstStyle/>
          <a:p>
            <a:r>
              <a:rPr lang="en-US" dirty="0">
                <a:solidFill>
                  <a:srgbClr val="FFC000"/>
                </a:solidFill>
              </a:rPr>
              <a:t>3</a:t>
            </a:r>
          </a:p>
        </p:txBody>
      </p:sp>
      <p:sp>
        <p:nvSpPr>
          <p:cNvPr id="123" name="TextBox 122">
            <a:extLst>
              <a:ext uri="{FF2B5EF4-FFF2-40B4-BE49-F238E27FC236}">
                <a16:creationId xmlns:a16="http://schemas.microsoft.com/office/drawing/2014/main" xmlns="" id="{F9E96E14-988C-4912-B816-2C9D79B1344B}"/>
              </a:ext>
            </a:extLst>
          </p:cNvPr>
          <p:cNvSpPr txBox="1"/>
          <p:nvPr/>
        </p:nvSpPr>
        <p:spPr>
          <a:xfrm>
            <a:off x="7801721" y="4473196"/>
            <a:ext cx="764836" cy="369332"/>
          </a:xfrm>
          <a:prstGeom prst="rect">
            <a:avLst/>
          </a:prstGeom>
          <a:noFill/>
        </p:spPr>
        <p:txBody>
          <a:bodyPr wrap="square" rtlCol="0">
            <a:spAutoFit/>
          </a:bodyPr>
          <a:lstStyle/>
          <a:p>
            <a:r>
              <a:rPr lang="en-US" dirty="0">
                <a:solidFill>
                  <a:srgbClr val="FFC000"/>
                </a:solidFill>
              </a:rPr>
              <a:t>1</a:t>
            </a:r>
          </a:p>
        </p:txBody>
      </p:sp>
      <p:sp>
        <p:nvSpPr>
          <p:cNvPr id="124" name="TextBox 123">
            <a:extLst>
              <a:ext uri="{FF2B5EF4-FFF2-40B4-BE49-F238E27FC236}">
                <a16:creationId xmlns:a16="http://schemas.microsoft.com/office/drawing/2014/main" xmlns="" id="{FD95774B-8DEA-4A12-BB47-BEFD170EC78C}"/>
              </a:ext>
            </a:extLst>
          </p:cNvPr>
          <p:cNvSpPr txBox="1"/>
          <p:nvPr/>
        </p:nvSpPr>
        <p:spPr>
          <a:xfrm>
            <a:off x="7682094" y="5130086"/>
            <a:ext cx="764836" cy="369332"/>
          </a:xfrm>
          <a:prstGeom prst="rect">
            <a:avLst/>
          </a:prstGeom>
          <a:noFill/>
        </p:spPr>
        <p:txBody>
          <a:bodyPr wrap="square" rtlCol="0">
            <a:spAutoFit/>
          </a:bodyPr>
          <a:lstStyle/>
          <a:p>
            <a:r>
              <a:rPr lang="en-US" dirty="0">
                <a:solidFill>
                  <a:srgbClr val="FFC000"/>
                </a:solidFill>
              </a:rPr>
              <a:t>1</a:t>
            </a:r>
          </a:p>
        </p:txBody>
      </p:sp>
      <p:sp>
        <p:nvSpPr>
          <p:cNvPr id="55" name="TextBox 54"/>
          <p:cNvSpPr txBox="1"/>
          <p:nvPr/>
        </p:nvSpPr>
        <p:spPr>
          <a:xfrm>
            <a:off x="7616095" y="6141836"/>
            <a:ext cx="4240905" cy="36933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Node value = ∑ (weights * incoming values)</a:t>
            </a:r>
          </a:p>
        </p:txBody>
      </p:sp>
    </p:spTree>
    <p:extLst>
      <p:ext uri="{BB962C8B-B14F-4D97-AF65-F5344CB8AC3E}">
        <p14:creationId xmlns:p14="http://schemas.microsoft.com/office/powerpoint/2010/main" val="1902784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3"/>
                                        </p:tgtEl>
                                        <p:attrNameLst>
                                          <p:attrName>style.visibility</p:attrName>
                                        </p:attrNameLst>
                                      </p:cBhvr>
                                      <p:to>
                                        <p:strVal val="visible"/>
                                      </p:to>
                                    </p:set>
                                    <p:animEffect transition="in" filter="fade">
                                      <p:cBhvr>
                                        <p:cTn id="15" dur="500"/>
                                        <p:tgtEl>
                                          <p:spTgt spid="10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6"/>
                                        </p:tgtEl>
                                        <p:attrNameLst>
                                          <p:attrName>style.visibility</p:attrName>
                                        </p:attrNameLst>
                                      </p:cBhvr>
                                      <p:to>
                                        <p:strVal val="visible"/>
                                      </p:to>
                                    </p:set>
                                    <p:animEffect transition="in" filter="fade">
                                      <p:cBhvr>
                                        <p:cTn id="18" dur="500"/>
                                        <p:tgtEl>
                                          <p:spTgt spid="10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500"/>
                                        <p:tgtEl>
                                          <p:spTgt spid="1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500"/>
                                        <p:tgtEl>
                                          <p:spTgt spid="1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fade">
                                      <p:cBhvr>
                                        <p:cTn id="31" dur="500"/>
                                        <p:tgtEl>
                                          <p:spTgt spid="1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3"/>
                                        </p:tgtEl>
                                        <p:attrNameLst>
                                          <p:attrName>style.visibility</p:attrName>
                                        </p:attrNameLst>
                                      </p:cBhvr>
                                      <p:to>
                                        <p:strVal val="visible"/>
                                      </p:to>
                                    </p:set>
                                    <p:animEffect transition="in" filter="fade">
                                      <p:cBhvr>
                                        <p:cTn id="34" dur="500"/>
                                        <p:tgtEl>
                                          <p:spTgt spid="1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3">
                                            <p:txEl>
                                              <p:pRg st="0" end="0"/>
                                            </p:txEl>
                                          </p:spTgt>
                                        </p:tgtEl>
                                        <p:attrNameLst>
                                          <p:attrName>style.visibility</p:attrName>
                                        </p:attrNameLst>
                                      </p:cBhvr>
                                      <p:to>
                                        <p:strVal val="visible"/>
                                      </p:to>
                                    </p:set>
                                    <p:animEffect transition="in" filter="fade">
                                      <p:cBhvr>
                                        <p:cTn id="39" dur="500"/>
                                        <p:tgtEl>
                                          <p:spTgt spid="63">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105" grpId="0"/>
      <p:bldP spid="106" grpId="0"/>
      <p:bldP spid="110" grpId="0"/>
      <p:bldP spid="111" grpId="0"/>
      <p:bldP spid="112" grpId="0"/>
      <p:bldP spid="113" grpId="0"/>
      <p:bldP spid="5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085" y="2743281"/>
            <a:ext cx="7226572" cy="3884282"/>
          </a:xfrm>
          <a:prstGeom prst="roundRect">
            <a:avLst>
              <a:gd name="adj" fmla="val 462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le 1"/>
          <p:cNvSpPr>
            <a:spLocks noGrp="1"/>
          </p:cNvSpPr>
          <p:nvPr>
            <p:ph type="title"/>
          </p:nvPr>
        </p:nvSpPr>
        <p:spPr>
          <a:xfrm>
            <a:off x="506445" y="254058"/>
            <a:ext cx="9297037" cy="1453363"/>
          </a:xfrm>
        </p:spPr>
        <p:txBody>
          <a:bodyPr>
            <a:normAutofit/>
          </a:bodyPr>
          <a:lstStyle/>
          <a:p>
            <a:r>
              <a:rPr lang="en-US" b="1" dirty="0" smtClean="0"/>
              <a:t>On a side note: Deep </a:t>
            </a:r>
            <a:r>
              <a:rPr lang="en-US" b="1" dirty="0"/>
              <a:t>learning</a:t>
            </a:r>
            <a:endParaRPr lang="en-US" sz="3100" dirty="0"/>
          </a:p>
        </p:txBody>
      </p:sp>
      <p:sp>
        <p:nvSpPr>
          <p:cNvPr id="3" name="TextBox 2"/>
          <p:cNvSpPr txBox="1"/>
          <p:nvPr/>
        </p:nvSpPr>
        <p:spPr>
          <a:xfrm>
            <a:off x="506445" y="1311181"/>
            <a:ext cx="11088188" cy="1200329"/>
          </a:xfrm>
          <a:prstGeom prst="rect">
            <a:avLst/>
          </a:prstGeom>
          <a:noFill/>
        </p:spPr>
        <p:txBody>
          <a:bodyPr wrap="square" rtlCol="0">
            <a:spAutoFit/>
          </a:bodyPr>
          <a:lstStyle/>
          <a:p>
            <a:r>
              <a:rPr lang="en-US" sz="2400" dirty="0"/>
              <a:t>A deep neural network has the ability to capture complex relationships with many layers like how </a:t>
            </a:r>
            <a:r>
              <a:rPr lang="en-US" sz="2400" dirty="0" smtClean="0"/>
              <a:t>a combination of pixels </a:t>
            </a:r>
            <a:r>
              <a:rPr lang="en-US" sz="2400" dirty="0"/>
              <a:t>(low level representation of data) can be understood as </a:t>
            </a:r>
            <a:r>
              <a:rPr lang="en-US" sz="2400" dirty="0" smtClean="0"/>
              <a:t>an </a:t>
            </a:r>
            <a:r>
              <a:rPr lang="en-US" sz="2400" dirty="0"/>
              <a:t>object (high level understanding of data</a:t>
            </a:r>
            <a:r>
              <a:rPr lang="en-US" sz="2400" dirty="0" smtClean="0"/>
              <a:t>) with many layers.</a:t>
            </a:r>
            <a:endParaRPr lang="en-US" sz="2400" dirty="0"/>
          </a:p>
        </p:txBody>
      </p:sp>
    </p:spTree>
    <p:extLst>
      <p:ext uri="{BB962C8B-B14F-4D97-AF65-F5344CB8AC3E}">
        <p14:creationId xmlns:p14="http://schemas.microsoft.com/office/powerpoint/2010/main" val="4081823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1"/>
            <a:ext cx="10131425" cy="650240"/>
          </a:xfrm>
        </p:spPr>
        <p:txBody>
          <a:bodyPr/>
          <a:lstStyle/>
          <a:p>
            <a:r>
              <a:rPr lang="en-US" dirty="0" smtClean="0"/>
              <a:t>What ARE NEURAL NETWORKS USED FOR?</a:t>
            </a:r>
            <a:endParaRPr lang="en-US" dirty="0"/>
          </a:p>
        </p:txBody>
      </p:sp>
      <p:sp>
        <p:nvSpPr>
          <p:cNvPr id="4" name="Rectangle 3"/>
          <p:cNvSpPr/>
          <p:nvPr/>
        </p:nvSpPr>
        <p:spPr>
          <a:xfrm>
            <a:off x="685801" y="1148704"/>
            <a:ext cx="6990080" cy="369332"/>
          </a:xfrm>
          <a:prstGeom prst="rect">
            <a:avLst/>
          </a:prstGeom>
        </p:spPr>
        <p:txBody>
          <a:bodyPr wrap="square">
            <a:spAutoFit/>
          </a:bodyPr>
          <a:lstStyle/>
          <a:p>
            <a:r>
              <a:rPr lang="en-US" dirty="0" smtClean="0"/>
              <a:t>Taken from: </a:t>
            </a:r>
            <a:r>
              <a:rPr lang="en-US" dirty="0" smtClean="0">
                <a:hlinkClick r:id="rId2"/>
              </a:rPr>
              <a:t>The mostly complete chart of Neural Networks, explained</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9616" y="4668865"/>
            <a:ext cx="2951582" cy="195693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7413" y="3600547"/>
            <a:ext cx="3030220" cy="177965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741" y="2596258"/>
            <a:ext cx="3848100" cy="15113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230" y="5100581"/>
            <a:ext cx="4856480" cy="1538041"/>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86621" y="1815286"/>
            <a:ext cx="1760220" cy="2046521"/>
          </a:xfrm>
          <a:prstGeom prst="rect">
            <a:avLst/>
          </a:prstGeom>
        </p:spPr>
      </p:pic>
      <p:sp>
        <p:nvSpPr>
          <p:cNvPr id="10" name="TextBox 9"/>
          <p:cNvSpPr txBox="1"/>
          <p:nvPr/>
        </p:nvSpPr>
        <p:spPr>
          <a:xfrm>
            <a:off x="326231" y="4156535"/>
            <a:ext cx="4856480" cy="923330"/>
          </a:xfrm>
          <a:prstGeom prst="rect">
            <a:avLst/>
          </a:prstGeom>
          <a:noFill/>
        </p:spPr>
        <p:txBody>
          <a:bodyPr wrap="square" rtlCol="0">
            <a:spAutoFit/>
          </a:bodyPr>
          <a:lstStyle/>
          <a:p>
            <a:r>
              <a:rPr lang="en-US" dirty="0" smtClean="0"/>
              <a:t>RNN (e.g. LSTM): Used for data that has correlation from one point to the next. i.e. natural language processing and video understanding.</a:t>
            </a:r>
          </a:p>
        </p:txBody>
      </p:sp>
      <p:sp>
        <p:nvSpPr>
          <p:cNvPr id="11" name="TextBox 10"/>
          <p:cNvSpPr txBox="1"/>
          <p:nvPr/>
        </p:nvSpPr>
        <p:spPr>
          <a:xfrm>
            <a:off x="326230" y="1595482"/>
            <a:ext cx="3991770" cy="923330"/>
          </a:xfrm>
          <a:prstGeom prst="rect">
            <a:avLst/>
          </a:prstGeom>
          <a:noFill/>
        </p:spPr>
        <p:txBody>
          <a:bodyPr wrap="square" rtlCol="0">
            <a:spAutoFit/>
          </a:bodyPr>
          <a:lstStyle/>
          <a:p>
            <a:r>
              <a:rPr lang="en-US" dirty="0" smtClean="0"/>
              <a:t>P and FF: Building blocks of all deep learning. Still used for predicting values and classification from complex data sets </a:t>
            </a:r>
          </a:p>
        </p:txBody>
      </p:sp>
      <p:sp>
        <p:nvSpPr>
          <p:cNvPr id="12" name="TextBox 11"/>
          <p:cNvSpPr txBox="1"/>
          <p:nvPr/>
        </p:nvSpPr>
        <p:spPr>
          <a:xfrm>
            <a:off x="5615182" y="2151579"/>
            <a:ext cx="3154681" cy="1200329"/>
          </a:xfrm>
          <a:prstGeom prst="rect">
            <a:avLst/>
          </a:prstGeom>
          <a:noFill/>
        </p:spPr>
        <p:txBody>
          <a:bodyPr wrap="square" rtlCol="0">
            <a:spAutoFit/>
          </a:bodyPr>
          <a:lstStyle/>
          <a:p>
            <a:r>
              <a:rPr lang="en-US" dirty="0" smtClean="0"/>
              <a:t>GANs: Built on game theory, used to generate content and “play against </a:t>
            </a:r>
            <a:r>
              <a:rPr lang="en-US" smtClean="0"/>
              <a:t>itself” to </a:t>
            </a:r>
            <a:r>
              <a:rPr lang="en-US" dirty="0" smtClean="0"/>
              <a:t>make itself better with no more data.</a:t>
            </a:r>
          </a:p>
        </p:txBody>
      </p:sp>
      <p:sp>
        <p:nvSpPr>
          <p:cNvPr id="13" name="TextBox 12"/>
          <p:cNvSpPr txBox="1"/>
          <p:nvPr/>
        </p:nvSpPr>
        <p:spPr>
          <a:xfrm>
            <a:off x="8979616" y="3971869"/>
            <a:ext cx="2826304" cy="646331"/>
          </a:xfrm>
          <a:prstGeom prst="rect">
            <a:avLst/>
          </a:prstGeom>
          <a:noFill/>
        </p:spPr>
        <p:txBody>
          <a:bodyPr wrap="square" rtlCol="0">
            <a:spAutoFit/>
          </a:bodyPr>
          <a:lstStyle/>
          <a:p>
            <a:r>
              <a:rPr lang="en-US" dirty="0" smtClean="0"/>
              <a:t>CNN/DCN: Used for </a:t>
            </a:r>
            <a:r>
              <a:rPr lang="en-US" smtClean="0"/>
              <a:t>image processing and recognition.</a:t>
            </a:r>
            <a:endParaRPr lang="en-US" dirty="0" smtClean="0"/>
          </a:p>
        </p:txBody>
      </p:sp>
      <p:sp>
        <p:nvSpPr>
          <p:cNvPr id="14" name="TextBox 13"/>
          <p:cNvSpPr txBox="1"/>
          <p:nvPr/>
        </p:nvSpPr>
        <p:spPr>
          <a:xfrm>
            <a:off x="9764826" y="614957"/>
            <a:ext cx="2104799" cy="1200329"/>
          </a:xfrm>
          <a:prstGeom prst="rect">
            <a:avLst/>
          </a:prstGeom>
          <a:noFill/>
        </p:spPr>
        <p:txBody>
          <a:bodyPr wrap="square" rtlCol="0">
            <a:spAutoFit/>
          </a:bodyPr>
          <a:lstStyle/>
          <a:p>
            <a:r>
              <a:rPr lang="en-US" dirty="0" smtClean="0"/>
              <a:t>CNN/DCN: Used for dimension reduction and content generation.</a:t>
            </a:r>
          </a:p>
        </p:txBody>
      </p:sp>
    </p:spTree>
    <p:extLst>
      <p:ext uri="{BB962C8B-B14F-4D97-AF65-F5344CB8AC3E}">
        <p14:creationId xmlns:p14="http://schemas.microsoft.com/office/powerpoint/2010/main" val="9542998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5" name="Picture 74">
            <a:extLst>
              <a:ext uri="{FF2B5EF4-FFF2-40B4-BE49-F238E27FC236}">
                <a16:creationId xmlns="" xmlns:a16="http://schemas.microsoft.com/office/drawing/2014/main" id="{5C819037-A607-4A7B-ADF1-B04516199C8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7" name="Rectangle 76">
            <a:extLst>
              <a:ext uri="{FF2B5EF4-FFF2-40B4-BE49-F238E27FC236}">
                <a16:creationId xmlns="" xmlns:a16="http://schemas.microsoft.com/office/drawing/2014/main" id="{F8C668FA-2417-47B5-B454-2D55FC17FF7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9" name="Picture 78">
            <a:extLst>
              <a:ext uri="{FF2B5EF4-FFF2-40B4-BE49-F238E27FC236}">
                <a16:creationId xmlns="" xmlns:a16="http://schemas.microsoft.com/office/drawing/2014/main" id="{97FEBA57-8992-46BB-BCF0-5A83FE8E01E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1" name="Rectangle 80">
            <a:extLst>
              <a:ext uri="{FF2B5EF4-FFF2-40B4-BE49-F238E27FC236}">
                <a16:creationId xmlns="" xmlns:a16="http://schemas.microsoft.com/office/drawing/2014/main" id="{2B4CDDF6-55C3-415A-8D8B-7E03C3D616F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536" y="800007"/>
            <a:ext cx="5080457" cy="5251118"/>
          </a:xfrm>
          <a:prstGeom prst="rect">
            <a:avLst/>
          </a:prstGeom>
        </p:spPr>
      </p:pic>
      <p:pic>
        <p:nvPicPr>
          <p:cNvPr id="4102" name="Picture 6" descr="https://pic2.zhimg.com/80/v2-90a8763a0b7aa86d9152492eb3f85899_h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0041" y="2111448"/>
            <a:ext cx="5130041" cy="264197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ore Detailed MGN"/>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5903993" y="1003367"/>
            <a:ext cx="5862502" cy="584775"/>
          </a:xfrm>
          <a:prstGeom prst="rect">
            <a:avLst/>
          </a:prstGeom>
          <a:noFill/>
        </p:spPr>
        <p:txBody>
          <a:bodyPr wrap="none" rtlCol="0">
            <a:spAutoFit/>
          </a:bodyPr>
          <a:lstStyle/>
          <a:p>
            <a:r>
              <a:rPr lang="en-US" sz="3200" dirty="0" smtClean="0">
                <a:latin typeface="Andale Mono" charset="0"/>
                <a:ea typeface="Andale Mono" charset="0"/>
                <a:cs typeface="Andale Mono" charset="0"/>
              </a:rPr>
              <a:t>Person </a:t>
            </a:r>
            <a:r>
              <a:rPr lang="en-US" sz="3200" dirty="0" err="1" smtClean="0">
                <a:latin typeface="Andale Mono" charset="0"/>
                <a:ea typeface="Andale Mono" charset="0"/>
                <a:cs typeface="Andale Mono" charset="0"/>
              </a:rPr>
              <a:t>Reidentification</a:t>
            </a:r>
            <a:endParaRPr lang="en-US" sz="3200" dirty="0">
              <a:latin typeface="Andale Mono" charset="0"/>
              <a:ea typeface="Andale Mono" charset="0"/>
              <a:cs typeface="Andale Mono" charset="0"/>
            </a:endParaRPr>
          </a:p>
        </p:txBody>
      </p:sp>
    </p:spTree>
    <p:extLst>
      <p:ext uri="{BB962C8B-B14F-4D97-AF65-F5344CB8AC3E}">
        <p14:creationId xmlns:p14="http://schemas.microsoft.com/office/powerpoint/2010/main" val="1025100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48548"/>
            <a:ext cx="10131425" cy="1456267"/>
          </a:xfrm>
        </p:spPr>
        <p:txBody>
          <a:bodyPr/>
          <a:lstStyle/>
          <a:p>
            <a:r>
              <a:rPr lang="en-US" dirty="0" smtClean="0"/>
              <a:t>Introduction</a:t>
            </a:r>
            <a:endParaRPr lang="en-US" dirty="0"/>
          </a:p>
        </p:txBody>
      </p:sp>
      <p:sp>
        <p:nvSpPr>
          <p:cNvPr id="3" name="Content Placeholder 2"/>
          <p:cNvSpPr>
            <a:spLocks noGrp="1"/>
          </p:cNvSpPr>
          <p:nvPr>
            <p:ph idx="1"/>
          </p:nvPr>
        </p:nvSpPr>
        <p:spPr>
          <a:xfrm>
            <a:off x="685801" y="1704815"/>
            <a:ext cx="10857015" cy="4553482"/>
          </a:xfrm>
        </p:spPr>
        <p:txBody>
          <a:bodyPr>
            <a:noAutofit/>
          </a:bodyPr>
          <a:lstStyle/>
          <a:p>
            <a:r>
              <a:rPr lang="en-US" sz="2800" dirty="0" smtClean="0"/>
              <a:t>What you’ll walk away from here with (from past students)</a:t>
            </a:r>
          </a:p>
          <a:p>
            <a:pPr lvl="1"/>
            <a:r>
              <a:rPr lang="en-US" sz="2400" dirty="0"/>
              <a:t>How the basic of neural nets work </a:t>
            </a:r>
            <a:endParaRPr lang="en-US" sz="2400" dirty="0" smtClean="0"/>
          </a:p>
          <a:p>
            <a:pPr lvl="1"/>
            <a:r>
              <a:rPr lang="en-US" sz="2400" dirty="0" smtClean="0"/>
              <a:t>Get your hands dirty with some of the software tools in data science and machine learning</a:t>
            </a:r>
          </a:p>
          <a:p>
            <a:pPr lvl="1"/>
            <a:r>
              <a:rPr lang="en-US" sz="2400" dirty="0" smtClean="0"/>
              <a:t>A </a:t>
            </a:r>
            <a:r>
              <a:rPr lang="en-US" sz="2400" dirty="0"/>
              <a:t>rough guide to how machine learning </a:t>
            </a:r>
            <a:r>
              <a:rPr lang="en-US" sz="2400" dirty="0" smtClean="0"/>
              <a:t>works</a:t>
            </a:r>
            <a:endParaRPr lang="en-US" sz="2400" dirty="0"/>
          </a:p>
          <a:p>
            <a:pPr lvl="1"/>
            <a:r>
              <a:rPr lang="en-US" sz="2400" dirty="0" smtClean="0"/>
              <a:t>How to implement neural networks in Python</a:t>
            </a:r>
          </a:p>
          <a:p>
            <a:pPr lvl="1"/>
            <a:r>
              <a:rPr lang="en-US" sz="2400" dirty="0"/>
              <a:t>Forward-Backward propagation</a:t>
            </a:r>
            <a:endParaRPr lang="en-US" sz="2400" dirty="0" smtClean="0"/>
          </a:p>
          <a:p>
            <a:pPr lvl="1"/>
            <a:r>
              <a:rPr lang="en-US" sz="2400" dirty="0" smtClean="0"/>
              <a:t>“I </a:t>
            </a:r>
            <a:r>
              <a:rPr lang="en-US" sz="2400" dirty="0"/>
              <a:t>learned enough to begin </a:t>
            </a:r>
            <a:r>
              <a:rPr lang="en-US" sz="2400" dirty="0" smtClean="0"/>
              <a:t>practicing to set </a:t>
            </a:r>
            <a:r>
              <a:rPr lang="en-US" sz="2400" dirty="0"/>
              <a:t>up a basic neural network</a:t>
            </a:r>
            <a:r>
              <a:rPr lang="en-US" sz="2400" dirty="0" smtClean="0"/>
              <a:t>.”</a:t>
            </a:r>
            <a:endParaRPr lang="en-US" sz="2400" dirty="0"/>
          </a:p>
          <a:p>
            <a:pPr lvl="1"/>
            <a:r>
              <a:rPr lang="en-US" sz="2400" dirty="0" smtClean="0"/>
              <a:t>Getting </a:t>
            </a:r>
            <a:r>
              <a:rPr lang="en-US" sz="2400" dirty="0"/>
              <a:t>an overall understanding of </a:t>
            </a:r>
            <a:r>
              <a:rPr lang="en-US" sz="2400" dirty="0" smtClean="0"/>
              <a:t>what machine learning is and </a:t>
            </a:r>
            <a:r>
              <a:rPr lang="en-US" sz="2400" dirty="0"/>
              <a:t>how it </a:t>
            </a:r>
            <a:r>
              <a:rPr lang="en-US" sz="2400" dirty="0" smtClean="0"/>
              <a:t>works</a:t>
            </a:r>
            <a:endParaRPr lang="en-US" sz="2400" dirty="0" smtClean="0"/>
          </a:p>
        </p:txBody>
      </p:sp>
    </p:spTree>
    <p:extLst>
      <p:ext uri="{BB962C8B-B14F-4D97-AF65-F5344CB8AC3E}">
        <p14:creationId xmlns:p14="http://schemas.microsoft.com/office/powerpoint/2010/main" val="869767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1232396" cy="1885627"/>
          </a:xfrm>
        </p:spPr>
        <p:txBody>
          <a:bodyPr>
            <a:noAutofit/>
          </a:bodyPr>
          <a:lstStyle/>
          <a:p>
            <a:r>
              <a:rPr lang="en-US" sz="4000" dirty="0"/>
              <a:t>Chapter </a:t>
            </a:r>
            <a:r>
              <a:rPr lang="en-US" sz="4000" dirty="0" smtClean="0"/>
              <a:t>1 Recap</a:t>
            </a:r>
            <a:r>
              <a:rPr lang="en-US" sz="4000" dirty="0"/>
              <a:t/>
            </a:r>
            <a:br>
              <a:rPr lang="en-US" sz="4000" dirty="0"/>
            </a:br>
            <a:r>
              <a:rPr lang="en-US" sz="3200" dirty="0" smtClean="0"/>
              <a:t>How A neural network MAKES A (NON-LINEAR) PREDICTION</a:t>
            </a:r>
            <a:endParaRPr lang="en-US" sz="3200" dirty="0"/>
          </a:p>
        </p:txBody>
      </p:sp>
      <p:sp>
        <p:nvSpPr>
          <p:cNvPr id="3" name="Content Placeholder 2"/>
          <p:cNvSpPr>
            <a:spLocks noGrp="1"/>
          </p:cNvSpPr>
          <p:nvPr>
            <p:ph idx="1"/>
          </p:nvPr>
        </p:nvSpPr>
        <p:spPr>
          <a:xfrm>
            <a:off x="685801" y="2359042"/>
            <a:ext cx="10131425" cy="3649133"/>
          </a:xfrm>
        </p:spPr>
        <p:txBody>
          <a:bodyPr anchor="t">
            <a:normAutofit/>
          </a:bodyPr>
          <a:lstStyle/>
          <a:p>
            <a:pPr marL="0" indent="0" fontAlgn="base">
              <a:buNone/>
            </a:pPr>
            <a:r>
              <a:rPr lang="en-US" sz="2400" b="1" u="sng" dirty="0" smtClean="0"/>
              <a:t>Key Terms</a:t>
            </a:r>
          </a:p>
          <a:p>
            <a:pPr fontAlgn="base"/>
            <a:r>
              <a:rPr lang="en-US" sz="2400" dirty="0" smtClean="0"/>
              <a:t>Edge Weight</a:t>
            </a:r>
          </a:p>
          <a:p>
            <a:pPr fontAlgn="base"/>
            <a:r>
              <a:rPr lang="en-US" sz="2400" dirty="0" smtClean="0"/>
              <a:t>Node</a:t>
            </a:r>
          </a:p>
          <a:p>
            <a:pPr fontAlgn="base"/>
            <a:r>
              <a:rPr lang="en-US" sz="2400" dirty="0" smtClean="0"/>
              <a:t>Layer: Input Layer, Hidden Layers, Output Layer</a:t>
            </a:r>
          </a:p>
          <a:p>
            <a:pPr fontAlgn="base"/>
            <a:r>
              <a:rPr lang="en-US" sz="2400" dirty="0" smtClean="0"/>
              <a:t>Forward Propagation</a:t>
            </a:r>
          </a:p>
          <a:p>
            <a:pPr fontAlgn="base"/>
            <a:r>
              <a:rPr lang="en-US" sz="2400" dirty="0" smtClean="0"/>
              <a:t>Activation Functions</a:t>
            </a:r>
          </a:p>
          <a:p>
            <a:pPr fontAlgn="base"/>
            <a:r>
              <a:rPr lang="en-US" sz="2400" dirty="0"/>
              <a:t>Fully Connected, Feed </a:t>
            </a:r>
            <a:r>
              <a:rPr lang="en-US" sz="2400" dirty="0" smtClean="0"/>
              <a:t>Forward</a:t>
            </a:r>
            <a:endParaRPr lang="en-US" sz="2400" dirty="0"/>
          </a:p>
        </p:txBody>
      </p:sp>
    </p:spTree>
    <p:extLst>
      <p:ext uri="{BB962C8B-B14F-4D97-AF65-F5344CB8AC3E}">
        <p14:creationId xmlns:p14="http://schemas.microsoft.com/office/powerpoint/2010/main" val="509558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852" y="0"/>
            <a:ext cx="11232396" cy="1885627"/>
          </a:xfrm>
        </p:spPr>
        <p:txBody>
          <a:bodyPr>
            <a:noAutofit/>
          </a:bodyPr>
          <a:lstStyle/>
          <a:p>
            <a:r>
              <a:rPr lang="en-US" sz="4000" dirty="0"/>
              <a:t>Chapter </a:t>
            </a:r>
            <a:r>
              <a:rPr lang="en-US" sz="4000" dirty="0" smtClean="0"/>
              <a:t>1 Recap Cont.</a:t>
            </a:r>
            <a:r>
              <a:rPr lang="en-US" sz="4000" dirty="0"/>
              <a:t/>
            </a:r>
            <a:br>
              <a:rPr lang="en-US" sz="4000" dirty="0"/>
            </a:br>
            <a:r>
              <a:rPr lang="en-US" sz="3200" dirty="0" smtClean="0"/>
              <a:t>How A neural network MAKES A (NON-LINEAR) PREDICTION</a:t>
            </a:r>
            <a:endParaRPr lang="en-US" sz="3200" dirty="0"/>
          </a:p>
        </p:txBody>
      </p:sp>
      <p:sp>
        <p:nvSpPr>
          <p:cNvPr id="3" name="Content Placeholder 2"/>
          <p:cNvSpPr>
            <a:spLocks noGrp="1"/>
          </p:cNvSpPr>
          <p:nvPr>
            <p:ph idx="1"/>
          </p:nvPr>
        </p:nvSpPr>
        <p:spPr>
          <a:xfrm>
            <a:off x="220852" y="1751309"/>
            <a:ext cx="11011544" cy="4103752"/>
          </a:xfrm>
        </p:spPr>
        <p:txBody>
          <a:bodyPr anchor="t">
            <a:noAutofit/>
          </a:bodyPr>
          <a:lstStyle/>
          <a:p>
            <a:pPr marL="0" indent="0" fontAlgn="base">
              <a:buNone/>
            </a:pPr>
            <a:r>
              <a:rPr lang="en-US" sz="2800" b="1" u="sng" dirty="0" smtClean="0"/>
              <a:t>Common Questions</a:t>
            </a:r>
          </a:p>
          <a:p>
            <a:pPr fontAlgn="base"/>
            <a:r>
              <a:rPr lang="en-US" sz="2000" dirty="0" smtClean="0"/>
              <a:t>How many nodes per layer should we have?</a:t>
            </a:r>
          </a:p>
          <a:p>
            <a:pPr fontAlgn="base"/>
            <a:r>
              <a:rPr lang="en-US" sz="2000" dirty="0" smtClean="0"/>
              <a:t>How many layers should we have?</a:t>
            </a:r>
          </a:p>
          <a:p>
            <a:pPr marL="742950" lvl="2" fontAlgn="base"/>
            <a:r>
              <a:rPr lang="en-US" sz="1800" dirty="0"/>
              <a:t>Recall Ockham's </a:t>
            </a:r>
            <a:r>
              <a:rPr lang="en-US" sz="1800" dirty="0" smtClean="0"/>
              <a:t>razor: simplest is best </a:t>
            </a:r>
            <a:r>
              <a:rPr lang="mr-IN" sz="1800" dirty="0" smtClean="0"/>
              <a:t>–</a:t>
            </a:r>
            <a:r>
              <a:rPr lang="en-US" sz="1800" dirty="0" smtClean="0"/>
              <a:t> you don’t want to over fit!!</a:t>
            </a:r>
          </a:p>
          <a:p>
            <a:pPr marL="742950" lvl="2" fontAlgn="base"/>
            <a:r>
              <a:rPr lang="en-US" sz="1800" dirty="0" smtClean="0"/>
              <a:t>Start with a single hidden layer with a few nodes, then asses model performance</a:t>
            </a:r>
          </a:p>
          <a:p>
            <a:pPr marL="742950" lvl="2" fontAlgn="base"/>
            <a:r>
              <a:rPr lang="en-US" sz="1800" dirty="0" smtClean="0"/>
              <a:t>Keep adding more neurons as long as your model accuracy increases</a:t>
            </a:r>
          </a:p>
          <a:p>
            <a:pPr marL="742950" lvl="2" fontAlgn="base"/>
            <a:r>
              <a:rPr lang="en-US" sz="1800" dirty="0" smtClean="0"/>
              <a:t>When accuracy stops increasing very much, add another layer and see if that improves</a:t>
            </a:r>
          </a:p>
          <a:p>
            <a:pPr marL="742950" lvl="2" fontAlgn="base"/>
            <a:r>
              <a:rPr lang="en-US" sz="1800" dirty="0" smtClean="0"/>
              <a:t>Point: Simpler is better so start simple and increase complexity as needed</a:t>
            </a:r>
            <a:endParaRPr lang="en-US" sz="2000" dirty="0" smtClean="0"/>
          </a:p>
          <a:p>
            <a:pPr fontAlgn="base"/>
            <a:r>
              <a:rPr lang="en-US" sz="2000" dirty="0" smtClean="0"/>
              <a:t>What activation functions should I use?</a:t>
            </a:r>
          </a:p>
          <a:p>
            <a:pPr lvl="1" fontAlgn="base"/>
            <a:r>
              <a:rPr lang="en-US" sz="2000" dirty="0" err="1" smtClean="0"/>
              <a:t>ReLU</a:t>
            </a:r>
            <a:r>
              <a:rPr lang="en-US" sz="2000" dirty="0" smtClean="0"/>
              <a:t> is good for most regressions (start here, change if you have reason to)</a:t>
            </a:r>
          </a:p>
          <a:p>
            <a:pPr lvl="1" fontAlgn="base"/>
            <a:r>
              <a:rPr lang="en-US" sz="2000" dirty="0" err="1" smtClean="0"/>
              <a:t>Tanh</a:t>
            </a:r>
            <a:r>
              <a:rPr lang="en-US" sz="2000" dirty="0" smtClean="0"/>
              <a:t> is good for classifications (note how it maps all outputs between 0 and 1)</a:t>
            </a:r>
          </a:p>
          <a:p>
            <a:pPr lvl="1" fontAlgn="base"/>
            <a:endParaRPr lang="en-US" sz="2000" dirty="0" smtClean="0"/>
          </a:p>
          <a:p>
            <a:pPr fontAlgn="base"/>
            <a:endParaRPr lang="en-US" sz="2000" dirty="0"/>
          </a:p>
        </p:txBody>
      </p:sp>
    </p:spTree>
    <p:extLst>
      <p:ext uri="{BB962C8B-B14F-4D97-AF65-F5344CB8AC3E}">
        <p14:creationId xmlns:p14="http://schemas.microsoft.com/office/powerpoint/2010/main" val="1161154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64314"/>
            <a:ext cx="10534972" cy="1456267"/>
          </a:xfrm>
        </p:spPr>
        <p:txBody>
          <a:bodyPr>
            <a:normAutofit/>
          </a:bodyPr>
          <a:lstStyle/>
          <a:p>
            <a:r>
              <a:rPr lang="en-US" sz="4000" dirty="0"/>
              <a:t>Chapter </a:t>
            </a:r>
            <a:r>
              <a:rPr lang="en-US" sz="4000" dirty="0" smtClean="0"/>
              <a:t>2:</a:t>
            </a:r>
            <a:br>
              <a:rPr lang="en-US" sz="4000" dirty="0" smtClean="0"/>
            </a:br>
            <a:r>
              <a:rPr lang="en-US" sz="3200" dirty="0" smtClean="0"/>
              <a:t>Optimizing/ “Learning” A MACHINE LEARNING MODEL</a:t>
            </a:r>
            <a:endParaRPr lang="en-US" dirty="0"/>
          </a:p>
        </p:txBody>
      </p:sp>
      <p:sp>
        <p:nvSpPr>
          <p:cNvPr id="3" name="Content Placeholder 2"/>
          <p:cNvSpPr>
            <a:spLocks noGrp="1"/>
          </p:cNvSpPr>
          <p:nvPr>
            <p:ph idx="1"/>
          </p:nvPr>
        </p:nvSpPr>
        <p:spPr/>
        <p:txBody>
          <a:bodyPr anchor="t">
            <a:normAutofit/>
          </a:bodyPr>
          <a:lstStyle/>
          <a:p>
            <a:pPr marL="0" indent="0" fontAlgn="base">
              <a:buNone/>
            </a:pPr>
            <a:r>
              <a:rPr lang="en-US" sz="3200" u="sng" dirty="0" smtClean="0"/>
              <a:t>Key Terms</a:t>
            </a:r>
          </a:p>
          <a:p>
            <a:pPr fontAlgn="base"/>
            <a:r>
              <a:rPr lang="en-US" sz="2400" dirty="0" smtClean="0"/>
              <a:t>Loss Function</a:t>
            </a:r>
          </a:p>
          <a:p>
            <a:pPr fontAlgn="base"/>
            <a:r>
              <a:rPr lang="en-US" sz="2400" dirty="0"/>
              <a:t>Gradient Descent</a:t>
            </a:r>
          </a:p>
          <a:p>
            <a:pPr fontAlgn="base"/>
            <a:r>
              <a:rPr lang="en-US" sz="2400" dirty="0"/>
              <a:t>Learning </a:t>
            </a:r>
            <a:r>
              <a:rPr lang="en-US" sz="2400" dirty="0" smtClean="0"/>
              <a:t>Rate</a:t>
            </a:r>
          </a:p>
          <a:p>
            <a:pPr fontAlgn="base"/>
            <a:r>
              <a:rPr lang="en-US" sz="2400" dirty="0" smtClean="0"/>
              <a:t>Batch Size</a:t>
            </a:r>
          </a:p>
          <a:p>
            <a:pPr fontAlgn="base"/>
            <a:r>
              <a:rPr lang="en-US" sz="2400" dirty="0" smtClean="0"/>
              <a:t>Back-propagation</a:t>
            </a:r>
          </a:p>
        </p:txBody>
      </p:sp>
      <p:sp>
        <p:nvSpPr>
          <p:cNvPr id="5" name="TextBox 4"/>
          <p:cNvSpPr txBox="1"/>
          <p:nvPr/>
        </p:nvSpPr>
        <p:spPr>
          <a:xfrm>
            <a:off x="5160935" y="2324746"/>
            <a:ext cx="5770168"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latin typeface="Consolas" charset="0"/>
                <a:ea typeface="Consolas" charset="0"/>
                <a:cs typeface="Consolas" charset="0"/>
              </a:rPr>
              <a:t>sklearn.neural_network.MLPRegressor</a:t>
            </a:r>
            <a:r>
              <a:rPr lang="en-US" dirty="0" smtClean="0">
                <a:latin typeface="Consolas" charset="0"/>
                <a:ea typeface="Consolas" charset="0"/>
                <a:cs typeface="Consolas" charset="0"/>
              </a:rPr>
              <a:t>(</a:t>
            </a:r>
          </a:p>
          <a:p>
            <a:pPr lvl="1"/>
            <a:r>
              <a:rPr lang="en-US" dirty="0" err="1" smtClean="0">
                <a:solidFill>
                  <a:schemeClr val="tx2">
                    <a:lumMod val="75000"/>
                  </a:schemeClr>
                </a:solidFill>
                <a:latin typeface="Consolas" charset="0"/>
                <a:ea typeface="Consolas" charset="0"/>
                <a:cs typeface="Consolas" charset="0"/>
              </a:rPr>
              <a:t>hidden_layer_sizes</a:t>
            </a:r>
            <a:r>
              <a:rPr lang="en-US" dirty="0">
                <a:solidFill>
                  <a:schemeClr val="tx2">
                    <a:lumMod val="75000"/>
                  </a:schemeClr>
                </a:solidFill>
                <a:latin typeface="Consolas" charset="0"/>
                <a:ea typeface="Consolas" charset="0"/>
                <a:cs typeface="Consolas" charset="0"/>
              </a:rPr>
              <a:t>=(100, ), </a:t>
            </a:r>
            <a:endParaRPr lang="en-US" dirty="0" smtClean="0">
              <a:solidFill>
                <a:schemeClr val="tx2">
                  <a:lumMod val="75000"/>
                </a:schemeClr>
              </a:solidFill>
              <a:latin typeface="Consolas" charset="0"/>
              <a:ea typeface="Consolas" charset="0"/>
              <a:cs typeface="Consolas" charset="0"/>
            </a:endParaRPr>
          </a:p>
          <a:p>
            <a:pPr lvl="1"/>
            <a:r>
              <a:rPr lang="en-US" dirty="0" smtClean="0">
                <a:solidFill>
                  <a:schemeClr val="bg1"/>
                </a:solidFill>
                <a:latin typeface="Consolas" charset="0"/>
                <a:ea typeface="Consolas" charset="0"/>
                <a:cs typeface="Consolas" charset="0"/>
              </a:rPr>
              <a:t>activation=‘</a:t>
            </a:r>
            <a:r>
              <a:rPr lang="en-US" dirty="0" err="1" smtClean="0">
                <a:solidFill>
                  <a:schemeClr val="bg1"/>
                </a:solidFill>
                <a:latin typeface="Consolas" charset="0"/>
                <a:ea typeface="Consolas" charset="0"/>
                <a:cs typeface="Consolas" charset="0"/>
              </a:rPr>
              <a:t>relu</a:t>
            </a:r>
            <a:r>
              <a:rPr lang="en-US" dirty="0" smtClean="0">
                <a:solidFill>
                  <a:schemeClr val="bg1"/>
                </a:solidFill>
                <a:latin typeface="Consolas" charset="0"/>
                <a:ea typeface="Consolas" charset="0"/>
                <a:cs typeface="Consolas" charset="0"/>
              </a:rPr>
              <a:t>’,</a:t>
            </a:r>
          </a:p>
          <a:p>
            <a:pPr lvl="1"/>
            <a:r>
              <a:rPr lang="en-US" dirty="0" smtClean="0">
                <a:solidFill>
                  <a:schemeClr val="bg1"/>
                </a:solidFill>
                <a:latin typeface="Consolas" charset="0"/>
                <a:ea typeface="Consolas" charset="0"/>
                <a:cs typeface="Consolas" charset="0"/>
              </a:rPr>
              <a:t>solver=‘</a:t>
            </a:r>
            <a:r>
              <a:rPr lang="en-US" dirty="0" err="1" smtClean="0">
                <a:solidFill>
                  <a:schemeClr val="bg1"/>
                </a:solidFill>
                <a:latin typeface="Consolas" charset="0"/>
                <a:ea typeface="Consolas" charset="0"/>
                <a:cs typeface="Consolas" charset="0"/>
              </a:rPr>
              <a:t>sgd</a:t>
            </a:r>
            <a:r>
              <a:rPr lang="en-US" dirty="0" smtClean="0">
                <a:solidFill>
                  <a:schemeClr val="bg1"/>
                </a:solidFill>
                <a:latin typeface="Consolas" charset="0"/>
                <a:ea typeface="Consolas" charset="0"/>
                <a:cs typeface="Consolas" charset="0"/>
              </a:rPr>
              <a:t>’,</a:t>
            </a:r>
            <a:endParaRPr lang="en-US" dirty="0">
              <a:solidFill>
                <a:schemeClr val="bg1"/>
              </a:solidFill>
              <a:latin typeface="Consolas" charset="0"/>
              <a:ea typeface="Consolas" charset="0"/>
              <a:cs typeface="Consolas" charset="0"/>
            </a:endParaRPr>
          </a:p>
          <a:p>
            <a:pPr lvl="1"/>
            <a:r>
              <a:rPr lang="en-US" dirty="0" err="1" smtClean="0">
                <a:solidFill>
                  <a:schemeClr val="bg1"/>
                </a:solidFill>
                <a:latin typeface="Consolas" charset="0"/>
                <a:ea typeface="Consolas" charset="0"/>
                <a:cs typeface="Consolas" charset="0"/>
              </a:rPr>
              <a:t>batch_size</a:t>
            </a:r>
            <a:r>
              <a:rPr lang="en-US" dirty="0" smtClean="0">
                <a:solidFill>
                  <a:schemeClr val="bg1"/>
                </a:solidFill>
                <a:latin typeface="Consolas" charset="0"/>
                <a:ea typeface="Consolas" charset="0"/>
                <a:cs typeface="Consolas" charset="0"/>
              </a:rPr>
              <a:t>=10,</a:t>
            </a:r>
            <a:r>
              <a:rPr lang="en-US" dirty="0">
                <a:solidFill>
                  <a:schemeClr val="bg1"/>
                </a:solidFill>
                <a:latin typeface="Consolas" charset="0"/>
                <a:ea typeface="Consolas" charset="0"/>
                <a:cs typeface="Consolas" charset="0"/>
              </a:rPr>
              <a:t> </a:t>
            </a:r>
            <a:endParaRPr lang="en-US" dirty="0" smtClean="0">
              <a:solidFill>
                <a:schemeClr val="bg1"/>
              </a:solidFill>
              <a:latin typeface="Consolas" charset="0"/>
              <a:ea typeface="Consolas" charset="0"/>
              <a:cs typeface="Consolas" charset="0"/>
            </a:endParaRPr>
          </a:p>
          <a:p>
            <a:pPr lvl="1"/>
            <a:r>
              <a:rPr lang="en-US" dirty="0" err="1" smtClean="0">
                <a:solidFill>
                  <a:schemeClr val="bg1"/>
                </a:solidFill>
                <a:latin typeface="Consolas" charset="0"/>
                <a:ea typeface="Consolas" charset="0"/>
                <a:cs typeface="Consolas" charset="0"/>
              </a:rPr>
              <a:t>learning_rate_init</a:t>
            </a:r>
            <a:r>
              <a:rPr lang="en-US" dirty="0" smtClean="0">
                <a:solidFill>
                  <a:schemeClr val="bg1"/>
                </a:solidFill>
                <a:latin typeface="Consolas" charset="0"/>
                <a:ea typeface="Consolas" charset="0"/>
                <a:cs typeface="Consolas" charset="0"/>
              </a:rPr>
              <a:t>=0.001</a:t>
            </a:r>
            <a:r>
              <a:rPr lang="en-US" dirty="0">
                <a:solidFill>
                  <a:schemeClr val="bg1"/>
                </a:solidFill>
                <a:latin typeface="Consolas" charset="0"/>
                <a:ea typeface="Consolas" charset="0"/>
                <a:cs typeface="Consolas" charset="0"/>
              </a:rPr>
              <a:t>, </a:t>
            </a:r>
            <a:endParaRPr lang="en-US" dirty="0" smtClean="0">
              <a:solidFill>
                <a:schemeClr val="bg1"/>
              </a:solidFill>
              <a:latin typeface="Consolas" charset="0"/>
              <a:ea typeface="Consolas" charset="0"/>
              <a:cs typeface="Consolas" charset="0"/>
            </a:endParaRPr>
          </a:p>
          <a:p>
            <a:pPr lvl="1"/>
            <a:r>
              <a:rPr lang="en-US" dirty="0" err="1" smtClean="0">
                <a:solidFill>
                  <a:schemeClr val="tx2">
                    <a:lumMod val="75000"/>
                  </a:schemeClr>
                </a:solidFill>
                <a:latin typeface="Consolas" charset="0"/>
                <a:ea typeface="Consolas" charset="0"/>
                <a:cs typeface="Consolas" charset="0"/>
              </a:rPr>
              <a:t>early_stopping</a:t>
            </a:r>
            <a:r>
              <a:rPr lang="en-US" dirty="0" smtClean="0">
                <a:solidFill>
                  <a:schemeClr val="tx2">
                    <a:lumMod val="75000"/>
                  </a:schemeClr>
                </a:solidFill>
                <a:latin typeface="Consolas" charset="0"/>
                <a:ea typeface="Consolas" charset="0"/>
                <a:cs typeface="Consolas" charset="0"/>
              </a:rPr>
              <a:t>=False,</a:t>
            </a:r>
          </a:p>
          <a:p>
            <a:pPr lvl="1"/>
            <a:r>
              <a:rPr lang="en-US" dirty="0" err="1" smtClean="0">
                <a:solidFill>
                  <a:schemeClr val="tx2">
                    <a:lumMod val="75000"/>
                  </a:schemeClr>
                </a:solidFill>
                <a:latin typeface="Consolas" charset="0"/>
                <a:ea typeface="Consolas" charset="0"/>
                <a:cs typeface="Consolas" charset="0"/>
              </a:rPr>
              <a:t>validation_fraction</a:t>
            </a:r>
            <a:r>
              <a:rPr lang="en-US" dirty="0" smtClean="0">
                <a:solidFill>
                  <a:schemeClr val="tx2">
                    <a:lumMod val="75000"/>
                  </a:schemeClr>
                </a:solidFill>
                <a:latin typeface="Consolas" charset="0"/>
                <a:ea typeface="Consolas" charset="0"/>
                <a:cs typeface="Consolas" charset="0"/>
              </a:rPr>
              <a:t>=0.1</a:t>
            </a:r>
            <a:r>
              <a:rPr lang="en-US" dirty="0" smtClean="0">
                <a:latin typeface="Consolas" charset="0"/>
                <a:ea typeface="Consolas" charset="0"/>
                <a:cs typeface="Consolas" charset="0"/>
              </a:rPr>
              <a:t>)</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179128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53139"/>
            <a:ext cx="4191507" cy="1456267"/>
          </a:xfrm>
        </p:spPr>
        <p:txBody>
          <a:bodyPr>
            <a:normAutofit fontScale="90000"/>
          </a:bodyPr>
          <a:lstStyle/>
          <a:p>
            <a:r>
              <a:rPr lang="en-US" dirty="0" smtClean="0"/>
              <a:t>Loss Functions: Minimizing Error In prediction</a:t>
            </a:r>
            <a:endParaRPr lang="en-US" dirty="0"/>
          </a:p>
        </p:txBody>
      </p:sp>
      <p:pic>
        <p:nvPicPr>
          <p:cNvPr id="4" name="Content Placeholder 3"/>
          <p:cNvPicPr>
            <a:picLocks noGrp="1" noChangeAspect="1"/>
          </p:cNvPicPr>
          <p:nvPr>
            <p:ph idx="1"/>
          </p:nvPr>
        </p:nvPicPr>
        <p:blipFill>
          <a:blip r:embed="rId2"/>
          <a:stretch>
            <a:fillRect/>
          </a:stretch>
        </p:blipFill>
        <p:spPr>
          <a:xfrm>
            <a:off x="685801" y="2065867"/>
            <a:ext cx="4039107" cy="3649662"/>
          </a:xfrm>
          <a:prstGeom prst="rect">
            <a:avLst/>
          </a:prstGeom>
        </p:spPr>
      </p:pic>
      <p:sp>
        <p:nvSpPr>
          <p:cNvPr id="5" name="TextBox 4"/>
          <p:cNvSpPr txBox="1"/>
          <p:nvPr/>
        </p:nvSpPr>
        <p:spPr>
          <a:xfrm>
            <a:off x="5287505" y="253139"/>
            <a:ext cx="6692685" cy="6863417"/>
          </a:xfrm>
          <a:prstGeom prst="rect">
            <a:avLst/>
          </a:prstGeom>
          <a:noFill/>
        </p:spPr>
        <p:txBody>
          <a:bodyPr wrap="square" rtlCol="0">
            <a:spAutoFit/>
          </a:bodyPr>
          <a:lstStyle/>
          <a:p>
            <a:r>
              <a:rPr lang="en-US" sz="2200" dirty="0" smtClean="0"/>
              <a:t>In linear regression, your goal is to draw a line through your data so that your line best “approximates” your data. AKA your line minimizes the total </a:t>
            </a:r>
            <a:r>
              <a:rPr lang="en-US" sz="2200" b="1" dirty="0" smtClean="0"/>
              <a:t>loss</a:t>
            </a:r>
            <a:r>
              <a:rPr lang="en-US" sz="2200" dirty="0" smtClean="0"/>
              <a:t> between your prediction and the data. Simple Linear Regression does this via </a:t>
            </a:r>
            <a:r>
              <a:rPr lang="en-US" sz="2200" b="1" dirty="0" smtClean="0"/>
              <a:t>mean squared error</a:t>
            </a:r>
            <a:r>
              <a:rPr lang="en-US" sz="2200" dirty="0" smtClean="0"/>
              <a:t>.</a:t>
            </a:r>
          </a:p>
          <a:p>
            <a:endParaRPr lang="en-US" sz="2200" b="1" dirty="0"/>
          </a:p>
          <a:p>
            <a:r>
              <a:rPr lang="en-US" sz="2200" b="1" dirty="0" smtClean="0"/>
              <a:t>Mean Squared Error</a:t>
            </a:r>
            <a:r>
              <a:rPr lang="en-US" sz="2200" dirty="0" smtClean="0"/>
              <a:t> tells you how far your prediction (in this case a straight line) is from predicting you data. </a:t>
            </a:r>
            <a:r>
              <a:rPr lang="en-US" sz="2200" b="1" dirty="0" smtClean="0"/>
              <a:t>MEAN </a:t>
            </a:r>
            <a:r>
              <a:rPr lang="en-US" sz="2200" dirty="0" smtClean="0"/>
              <a:t>is so that you find the best possible fit for all your data. </a:t>
            </a:r>
            <a:r>
              <a:rPr lang="en-US" sz="2200" b="1" dirty="0" smtClean="0"/>
              <a:t>SQUARED </a:t>
            </a:r>
            <a:r>
              <a:rPr lang="en-US" sz="2200" dirty="0" smtClean="0"/>
              <a:t>is so that error is always positive and further away has more weight (formally this is a mean of the L2 distances)</a:t>
            </a:r>
          </a:p>
          <a:p>
            <a:endParaRPr lang="en-US" sz="2200" dirty="0"/>
          </a:p>
          <a:p>
            <a:r>
              <a:rPr lang="en-US" sz="2200" b="1" dirty="0" smtClean="0"/>
              <a:t>MSE </a:t>
            </a:r>
            <a:r>
              <a:rPr lang="en-US" sz="2200" dirty="0" smtClean="0"/>
              <a:t>is an example of a </a:t>
            </a:r>
            <a:r>
              <a:rPr lang="en-US" sz="2200" b="1" dirty="0" smtClean="0"/>
              <a:t>LOSS FUNCTION</a:t>
            </a:r>
            <a:r>
              <a:rPr lang="en-US" sz="2200" dirty="0" smtClean="0"/>
              <a:t>: a way </a:t>
            </a:r>
            <a:r>
              <a:rPr lang="en-US" sz="2200" dirty="0"/>
              <a:t>for your model to access its accuracy, AKA how far off it was</a:t>
            </a:r>
            <a:r>
              <a:rPr lang="en-US" sz="2200" dirty="0" smtClean="0"/>
              <a:t>. In the end, the model’s goal is simply an optimization problem: Minimize the loss!</a:t>
            </a:r>
          </a:p>
          <a:p>
            <a:endParaRPr lang="en-US" sz="2200" dirty="0"/>
          </a:p>
          <a:p>
            <a:r>
              <a:rPr lang="en-US" sz="2200" dirty="0" smtClean="0"/>
              <a:t>Note: Also called an </a:t>
            </a:r>
            <a:r>
              <a:rPr lang="en-US" sz="2200" i="1" dirty="0" smtClean="0"/>
              <a:t>objective function</a:t>
            </a:r>
            <a:r>
              <a:rPr lang="en-US" sz="2200" dirty="0" smtClean="0"/>
              <a:t>.</a:t>
            </a:r>
            <a:endParaRPr lang="en-US" sz="2200" dirty="0"/>
          </a:p>
          <a:p>
            <a:endParaRPr lang="en-US" sz="2200" dirty="0" smtClean="0"/>
          </a:p>
        </p:txBody>
      </p:sp>
      <p:pic>
        <p:nvPicPr>
          <p:cNvPr id="6" name="Content Placeholder 3"/>
          <p:cNvPicPr>
            <a:picLocks noChangeAspect="1"/>
          </p:cNvPicPr>
          <p:nvPr/>
        </p:nvPicPr>
        <p:blipFill>
          <a:blip r:embed="rId2"/>
          <a:stretch>
            <a:fillRect/>
          </a:stretch>
        </p:blipFill>
        <p:spPr>
          <a:xfrm>
            <a:off x="838201" y="2218267"/>
            <a:ext cx="4039107" cy="3649662"/>
          </a:xfrm>
          <a:prstGeom prst="rect">
            <a:avLst/>
          </a:prstGeom>
        </p:spPr>
      </p:pic>
      <p:sp>
        <p:nvSpPr>
          <p:cNvPr id="7" name="Rectangle 6"/>
          <p:cNvSpPr/>
          <p:nvPr/>
        </p:nvSpPr>
        <p:spPr>
          <a:xfrm>
            <a:off x="1693333" y="6020329"/>
            <a:ext cx="2002931" cy="7848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3">
            <a:duotone>
              <a:prstClr val="black"/>
              <a:srgbClr val="D9C3A5">
                <a:tint val="50000"/>
                <a:satMod val="180000"/>
              </a:srgbClr>
            </a:duotone>
          </a:blip>
          <a:stretch>
            <a:fillRect/>
          </a:stretch>
        </p:blipFill>
        <p:spPr>
          <a:xfrm>
            <a:off x="1732762" y="6135037"/>
            <a:ext cx="1924071" cy="555402"/>
          </a:xfrm>
          <a:prstGeom prst="rect">
            <a:avLst/>
          </a:prstGeom>
          <a:ln>
            <a:solidFill>
              <a:schemeClr val="tx1"/>
            </a:solidFill>
          </a:ln>
        </p:spPr>
      </p:pic>
    </p:spTree>
    <p:extLst>
      <p:ext uri="{BB962C8B-B14F-4D97-AF65-F5344CB8AC3E}">
        <p14:creationId xmlns:p14="http://schemas.microsoft.com/office/powerpoint/2010/main" val="1938949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66891" y="0"/>
            <a:ext cx="5550334" cy="671664"/>
          </a:xfrm>
        </p:spPr>
        <p:txBody>
          <a:bodyPr>
            <a:normAutofit/>
          </a:bodyPr>
          <a:lstStyle/>
          <a:p>
            <a:r>
              <a:rPr lang="en-US" dirty="0"/>
              <a:t>More on Optimization</a:t>
            </a:r>
          </a:p>
        </p:txBody>
      </p:sp>
      <p:pic>
        <p:nvPicPr>
          <p:cNvPr id="1026" name="Picture 2" descr="mage result for convex optimization"/>
          <p:cNvPicPr>
            <a:picLocks noChangeAspect="1" noChangeArrowheads="1"/>
          </p:cNvPicPr>
          <p:nvPr/>
        </p:nvPicPr>
        <p:blipFill rotWithShape="1">
          <a:blip r:embed="rId3">
            <a:extLst>
              <a:ext uri="{28A0092B-C50C-407E-A947-70E740481C1C}">
                <a14:useLocalDpi xmlns:a14="http://schemas.microsoft.com/office/drawing/2010/main" val="0"/>
              </a:ext>
            </a:extLst>
          </a:blip>
          <a:srcRect l="12222" r="6662" b="3"/>
          <a:stretch/>
        </p:blipFill>
        <p:spPr bwMode="auto">
          <a:xfrm>
            <a:off x="20" y="1"/>
            <a:ext cx="4635988"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a:srcRect l="15120" r="13244" b="-1"/>
          <a:stretch/>
        </p:blipFill>
        <p:spPr>
          <a:xfrm>
            <a:off x="20" y="3429001"/>
            <a:ext cx="4635988" cy="3429974"/>
          </a:xfrm>
          <a:prstGeom prst="rect">
            <a:avLst/>
          </a:prstGeom>
        </p:spPr>
      </p:pic>
      <p:cxnSp>
        <p:nvCxnSpPr>
          <p:cNvPr id="71" name="Straight Connector 70">
            <a:extLst>
              <a:ext uri="{FF2B5EF4-FFF2-40B4-BE49-F238E27FC236}">
                <a16:creationId xmlns="" xmlns:a16="http://schemas.microsoft.com/office/drawing/2014/main" id="{B4E57998-7D20-4BE8-9019-4A4122CE3E2B}"/>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3429000"/>
            <a:ext cx="4637598"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p:cNvSpPr>
            <a:spLocks noGrp="1"/>
          </p:cNvSpPr>
          <p:nvPr>
            <p:ph idx="1"/>
          </p:nvPr>
        </p:nvSpPr>
        <p:spPr>
          <a:xfrm>
            <a:off x="5266891" y="929899"/>
            <a:ext cx="6697801" cy="5811864"/>
          </a:xfrm>
        </p:spPr>
        <p:txBody>
          <a:bodyPr>
            <a:noAutofit/>
          </a:bodyPr>
          <a:lstStyle/>
          <a:p>
            <a:pPr marL="0" indent="0">
              <a:buNone/>
            </a:pPr>
            <a:endParaRPr lang="en-US" sz="2000" dirty="0" smtClean="0">
              <a:sym typeface="Wingdings"/>
            </a:endParaRPr>
          </a:p>
          <a:p>
            <a:pPr marL="0" indent="0">
              <a:buNone/>
            </a:pPr>
            <a:r>
              <a:rPr lang="en-US" sz="2000" dirty="0" smtClean="0">
                <a:sym typeface="Wingdings"/>
              </a:rPr>
              <a:t> </a:t>
            </a:r>
            <a:r>
              <a:rPr lang="en-US" sz="2000" dirty="0" smtClean="0"/>
              <a:t>Convex </a:t>
            </a:r>
            <a:r>
              <a:rPr lang="en-US" sz="2000" dirty="0"/>
              <a:t>Optimization: The </a:t>
            </a:r>
            <a:r>
              <a:rPr lang="en-US" sz="2000" dirty="0" smtClean="0"/>
              <a:t>loss function’s global </a:t>
            </a:r>
            <a:r>
              <a:rPr lang="en-US" sz="2000" dirty="0"/>
              <a:t>minimal is the local minimal:</a:t>
            </a:r>
          </a:p>
          <a:p>
            <a:pPr lvl="1"/>
            <a:r>
              <a:rPr lang="en-US" sz="1800" dirty="0"/>
              <a:t>Much easier. Immediate minimization by finding the coefficients which sets first derivate of loss function = 0.</a:t>
            </a:r>
          </a:p>
          <a:p>
            <a:pPr lvl="1"/>
            <a:r>
              <a:rPr lang="en-US" sz="1800" dirty="0">
                <a:hlinkClick r:id="rId5"/>
              </a:rPr>
              <a:t>Derivation of Linear </a:t>
            </a:r>
            <a:r>
              <a:rPr lang="en-US" sz="1800" dirty="0" smtClean="0">
                <a:hlinkClick r:id="rId5"/>
              </a:rPr>
              <a:t>Regression</a:t>
            </a:r>
            <a:endParaRPr lang="en-US" sz="2000" dirty="0" smtClean="0"/>
          </a:p>
          <a:p>
            <a:endParaRPr lang="en-US" sz="2000" dirty="0" smtClean="0"/>
          </a:p>
          <a:p>
            <a:endParaRPr lang="en-US" sz="2000" dirty="0"/>
          </a:p>
          <a:p>
            <a:pPr marL="0" indent="0">
              <a:buNone/>
            </a:pPr>
            <a:r>
              <a:rPr lang="en-US" sz="2000" dirty="0">
                <a:sym typeface="Wingdings"/>
              </a:rPr>
              <a:t> </a:t>
            </a:r>
            <a:r>
              <a:rPr lang="en-US" sz="2000" dirty="0" smtClean="0"/>
              <a:t>Non-convex </a:t>
            </a:r>
            <a:r>
              <a:rPr lang="en-US" sz="2000" dirty="0"/>
              <a:t>Optimization</a:t>
            </a:r>
          </a:p>
          <a:p>
            <a:pPr lvl="1"/>
            <a:r>
              <a:rPr lang="en-US" sz="1800" dirty="0"/>
              <a:t>Much harder</a:t>
            </a:r>
            <a:r>
              <a:rPr lang="mr-IN" sz="1800" dirty="0"/>
              <a:t>…</a:t>
            </a:r>
            <a:r>
              <a:rPr lang="en-US" sz="1800" dirty="0"/>
              <a:t> but more common with more complex models.</a:t>
            </a:r>
          </a:p>
          <a:p>
            <a:pPr lvl="1"/>
            <a:r>
              <a:rPr lang="en-US" sz="1800" dirty="0" smtClean="0"/>
              <a:t>Many local </a:t>
            </a:r>
            <a:r>
              <a:rPr lang="en-US" sz="1800" dirty="0" err="1" smtClean="0"/>
              <a:t>optimals</a:t>
            </a:r>
            <a:r>
              <a:rPr lang="en-US" sz="1800" dirty="0" smtClean="0"/>
              <a:t>. How do we converge to a good one?</a:t>
            </a:r>
          </a:p>
          <a:p>
            <a:pPr lvl="1"/>
            <a:r>
              <a:rPr lang="en-US" sz="1800" dirty="0" smtClean="0"/>
              <a:t>When we have many parameters such that decreasing the loss along one parameter increases it along another axis.</a:t>
            </a:r>
          </a:p>
          <a:p>
            <a:pPr lvl="1"/>
            <a:r>
              <a:rPr lang="en-US" sz="1800" dirty="0" smtClean="0"/>
              <a:t>What we will focus on.</a:t>
            </a:r>
          </a:p>
          <a:p>
            <a:pPr lvl="1"/>
            <a:endParaRPr lang="en-US" sz="1800" dirty="0"/>
          </a:p>
        </p:txBody>
      </p:sp>
      <p:cxnSp>
        <p:nvCxnSpPr>
          <p:cNvPr id="73" name="Straight Connector 72">
            <a:extLst>
              <a:ext uri="{FF2B5EF4-FFF2-40B4-BE49-F238E27FC236}">
                <a16:creationId xmlns="" xmlns:a16="http://schemas.microsoft.com/office/drawing/2014/main" id="{1EC01BF1-FEAA-4AF6-96A5-24556C1F6BCD}"/>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096"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94075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89752" y="1732552"/>
            <a:ext cx="6095593" cy="323066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le 1"/>
          <p:cNvSpPr>
            <a:spLocks noGrp="1"/>
          </p:cNvSpPr>
          <p:nvPr>
            <p:ph type="title"/>
          </p:nvPr>
        </p:nvSpPr>
        <p:spPr>
          <a:xfrm>
            <a:off x="5796366" y="279189"/>
            <a:ext cx="4944600" cy="1453363"/>
          </a:xfrm>
        </p:spPr>
        <p:txBody>
          <a:bodyPr>
            <a:normAutofit/>
          </a:bodyPr>
          <a:lstStyle/>
          <a:p>
            <a:r>
              <a:rPr lang="en-US" sz="4400" dirty="0"/>
              <a:t>Gradient Descent</a:t>
            </a:r>
          </a:p>
        </p:txBody>
      </p:sp>
      <p:sp>
        <p:nvSpPr>
          <p:cNvPr id="3" name="Content Placeholder 2"/>
          <p:cNvSpPr>
            <a:spLocks noGrp="1"/>
          </p:cNvSpPr>
          <p:nvPr>
            <p:ph idx="1"/>
          </p:nvPr>
        </p:nvSpPr>
        <p:spPr>
          <a:xfrm>
            <a:off x="341270" y="279190"/>
            <a:ext cx="4948481" cy="5360824"/>
          </a:xfrm>
        </p:spPr>
        <p:txBody>
          <a:bodyPr anchor="t">
            <a:noAutofit/>
          </a:bodyPr>
          <a:lstStyle/>
          <a:p>
            <a:r>
              <a:rPr lang="en-US" sz="2200" dirty="0" smtClean="0"/>
              <a:t>The process/algorithm by which we update the parameters to minimize the error.</a:t>
            </a:r>
          </a:p>
          <a:p>
            <a:r>
              <a:rPr lang="en-US" sz="2200" b="1" dirty="0" smtClean="0"/>
              <a:t>Gradient</a:t>
            </a:r>
            <a:r>
              <a:rPr lang="en-US" sz="2200" b="1" dirty="0"/>
              <a:t>:</a:t>
            </a:r>
            <a:r>
              <a:rPr lang="en-US" sz="2200" dirty="0"/>
              <a:t> A collection of slopes</a:t>
            </a:r>
          </a:p>
          <a:p>
            <a:r>
              <a:rPr lang="en-US" sz="2200" b="1" dirty="0"/>
              <a:t>Decent:</a:t>
            </a:r>
            <a:r>
              <a:rPr lang="en-US" sz="2200" dirty="0"/>
              <a:t> Moving down a slope</a:t>
            </a:r>
          </a:p>
          <a:p>
            <a:r>
              <a:rPr lang="en-US" sz="2200" b="1" dirty="0" smtClean="0"/>
              <a:t>Gradient Decent:</a:t>
            </a:r>
            <a:r>
              <a:rPr lang="en-US" sz="2200" dirty="0" smtClean="0"/>
              <a:t> </a:t>
            </a:r>
            <a:r>
              <a:rPr lang="en-US" sz="2200" dirty="0"/>
              <a:t>Moving down a collection of slopes (to minimize error</a:t>
            </a:r>
            <a:r>
              <a:rPr lang="en-US" sz="2200" dirty="0" smtClean="0"/>
              <a:t>)</a:t>
            </a:r>
            <a:endParaRPr lang="en-US" sz="2200" dirty="0"/>
          </a:p>
          <a:p>
            <a:r>
              <a:rPr lang="en-US" sz="2200" dirty="0" smtClean="0"/>
              <a:t>Gradient Decent moves a “little bit” in the direction that minimizes loss.</a:t>
            </a:r>
          </a:p>
          <a:p>
            <a:r>
              <a:rPr lang="en-US" sz="2200" dirty="0" smtClean="0"/>
              <a:t>Why not just move all the way?</a:t>
            </a:r>
          </a:p>
          <a:p>
            <a:r>
              <a:rPr lang="en-US" sz="2200" dirty="0" smtClean="0">
                <a:hlinkClick r:id="rId4"/>
              </a:rPr>
              <a:t>Gradient Descent Wikipedia</a:t>
            </a:r>
            <a:endParaRPr lang="en-US" sz="2200" dirty="0" smtClean="0"/>
          </a:p>
        </p:txBody>
      </p:sp>
      <mc:AlternateContent xmlns:mc="http://schemas.openxmlformats.org/markup-compatibility/2006" xmlns:a14="http://schemas.microsoft.com/office/drawing/2010/main">
        <mc:Choice Requires="a14">
          <p:sp>
            <p:nvSpPr>
              <p:cNvPr id="5" name="TextBox 4"/>
              <p:cNvSpPr txBox="1"/>
              <p:nvPr/>
            </p:nvSpPr>
            <p:spPr>
              <a:xfrm>
                <a:off x="4230497" y="5380672"/>
                <a:ext cx="8214102" cy="1477328"/>
              </a:xfrm>
              <a:prstGeom prst="rect">
                <a:avLst/>
              </a:prstGeom>
              <a:noFill/>
            </p:spPr>
            <p:txBody>
              <a:bodyPr wrap="square" rtlCol="0">
                <a:spAutoFit/>
              </a:bodyPr>
              <a:lstStyle/>
              <a:p>
                <a14:m>
                  <m:oMath xmlns:m="http://schemas.openxmlformats.org/officeDocument/2006/math">
                    <m:sSub>
                      <m:sSubPr>
                        <m:ctrlPr>
                          <a:rPr lang="en-US" i="1" smtClean="0">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b="0" i="1" smtClean="0">
                            <a:latin typeface="Cambria Math" charset="0"/>
                            <a:ea typeface="Cambria Math" charset="0"/>
                            <a:cs typeface="Cambria Math" charset="0"/>
                          </a:rPr>
                          <m:t>0</m:t>
                        </m:r>
                      </m:sub>
                    </m:sSub>
                  </m:oMath>
                </a14:m>
                <a:r>
                  <a:rPr lang="en-US" dirty="0" smtClean="0"/>
                  <a:t>, </a:t>
                </a:r>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b="0" i="1" smtClean="0">
                            <a:latin typeface="Cambria Math" charset="0"/>
                            <a:ea typeface="Cambria Math" charset="0"/>
                            <a:cs typeface="Cambria Math" charset="0"/>
                          </a:rPr>
                          <m:t>1</m:t>
                        </m:r>
                      </m:sub>
                    </m:sSub>
                  </m:oMath>
                </a14:m>
                <a:r>
                  <a:rPr lang="en-US" dirty="0" smtClean="0"/>
                  <a:t> are parameters which effect our loss (i.e. weights in our neural network.)</a:t>
                </a:r>
                <a:endParaRPr lang="en-US" dirty="0"/>
              </a:p>
              <a:p>
                <a:endParaRPr lang="en-US" i="1" dirty="0">
                  <a:latin typeface="Cambria Math" charset="0"/>
                  <a:ea typeface="Cambria Math" charset="0"/>
                  <a:cs typeface="Cambria Math" charset="0"/>
                </a:endParaRPr>
              </a:p>
              <a:p>
                <a:r>
                  <a:rPr lang="en-US" i="1" dirty="0" smtClean="0">
                    <a:latin typeface="Cambria Math" charset="0"/>
                    <a:ea typeface="Cambria Math" charset="0"/>
                    <a:cs typeface="Cambria Math" charset="0"/>
                  </a:rPr>
                  <a:t>J(</a:t>
                </a:r>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i="1" smtClean="0">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𝑖𝑠</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𝑡h𝑒</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𝑙𝑜𝑠𝑠</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𝑓𝑢𝑛𝑐𝑡𝑖𝑜𝑛</m:t>
                    </m:r>
                  </m:oMath>
                </a14:m>
                <a:endParaRPr lang="en-US" dirty="0" smtClean="0"/>
              </a:p>
              <a:p>
                <a:endParaRPr lang="en-US" dirty="0"/>
              </a:p>
              <a:p>
                <a:r>
                  <a:rPr lang="en-US" dirty="0" smtClean="0"/>
                  <a:t>We want to move down the slope of the weights to minimize the loss</a:t>
                </a:r>
              </a:p>
            </p:txBody>
          </p:sp>
        </mc:Choice>
        <mc:Fallback xmlns="">
          <p:sp>
            <p:nvSpPr>
              <p:cNvPr id="5" name="TextBox 4"/>
              <p:cNvSpPr txBox="1">
                <a:spLocks noRot="1" noChangeAspect="1" noMove="1" noResize="1" noEditPoints="1" noAdjustHandles="1" noChangeArrowheads="1" noChangeShapeType="1" noTextEdit="1"/>
              </p:cNvSpPr>
              <p:nvPr/>
            </p:nvSpPr>
            <p:spPr>
              <a:xfrm>
                <a:off x="4230497" y="5380672"/>
                <a:ext cx="8214102" cy="1477328"/>
              </a:xfrm>
              <a:prstGeom prst="rect">
                <a:avLst/>
              </a:prstGeom>
              <a:blipFill rotWithShape="0">
                <a:blip r:embed="rId5"/>
                <a:stretch>
                  <a:fillRect l="-668" t="-2479" b="-5785"/>
                </a:stretch>
              </a:blipFill>
            </p:spPr>
            <p:txBody>
              <a:bodyPr/>
              <a:lstStyle/>
              <a:p>
                <a:r>
                  <a:rPr lang="en-US">
                    <a:noFill/>
                  </a:rPr>
                  <a:t> </a:t>
                </a:r>
              </a:p>
            </p:txBody>
          </p:sp>
        </mc:Fallback>
      </mc:AlternateContent>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039" y="5379664"/>
            <a:ext cx="2717800" cy="520700"/>
          </a:xfrm>
          <a:prstGeom prst="rect">
            <a:avLst/>
          </a:prstGeom>
        </p:spPr>
      </p:pic>
    </p:spTree>
    <p:extLst>
      <p:ext uri="{BB962C8B-B14F-4D97-AF65-F5344CB8AC3E}">
        <p14:creationId xmlns:p14="http://schemas.microsoft.com/office/powerpoint/2010/main" val="1135455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TextBox 2"/>
          <p:cNvSpPr txBox="1"/>
          <p:nvPr/>
        </p:nvSpPr>
        <p:spPr>
          <a:xfrm>
            <a:off x="883403" y="2065867"/>
            <a:ext cx="10523349" cy="3539430"/>
          </a:xfrm>
          <a:prstGeom prst="rect">
            <a:avLst/>
          </a:prstGeom>
          <a:noFill/>
        </p:spPr>
        <p:txBody>
          <a:bodyPr wrap="square" rtlCol="0">
            <a:spAutoFit/>
          </a:bodyPr>
          <a:lstStyle/>
          <a:p>
            <a:pPr marL="285750" indent="-285750">
              <a:buFont typeface="Arial" charset="0"/>
              <a:buChar char="•"/>
            </a:pPr>
            <a:r>
              <a:rPr lang="en-US" sz="2800" dirty="0" smtClean="0"/>
              <a:t>That “little bit” that we move in the direction of to minimize error.</a:t>
            </a:r>
          </a:p>
          <a:p>
            <a:pPr marL="285750" indent="-285750">
              <a:buFont typeface="Arial" charset="0"/>
              <a:buChar char="•"/>
            </a:pPr>
            <a:r>
              <a:rPr lang="en-US" sz="2800" dirty="0" smtClean="0"/>
              <a:t>An industry common learning rate is </a:t>
            </a:r>
            <a:r>
              <a:rPr lang="en-US" sz="2800" b="1" dirty="0" smtClean="0"/>
              <a:t>0.01</a:t>
            </a:r>
          </a:p>
          <a:p>
            <a:pPr marL="285750" indent="-285750">
              <a:buFont typeface="Arial" charset="0"/>
              <a:buChar char="•"/>
            </a:pPr>
            <a:r>
              <a:rPr lang="en-US" sz="2800" dirty="0" smtClean="0"/>
              <a:t>Later we’ll learn about </a:t>
            </a:r>
            <a:r>
              <a:rPr lang="en-US" sz="2800" i="1" dirty="0" smtClean="0"/>
              <a:t>optimizers</a:t>
            </a:r>
            <a:r>
              <a:rPr lang="en-US" sz="2800" dirty="0" smtClean="0"/>
              <a:t> which find the optimal learning rate for you.</a:t>
            </a:r>
          </a:p>
          <a:p>
            <a:pPr marL="285750" indent="-285750">
              <a:buFont typeface="Arial" charset="0"/>
              <a:buChar char="•"/>
            </a:pPr>
            <a:r>
              <a:rPr lang="en-US" sz="2800" b="1" dirty="0"/>
              <a:t>Too big</a:t>
            </a:r>
            <a:r>
              <a:rPr lang="en-US" sz="2800" dirty="0"/>
              <a:t> of a learning rate will overshoot your loss-function minimum and your loss may “bounce around” and not converge to a min.</a:t>
            </a:r>
          </a:p>
          <a:p>
            <a:pPr marL="285750" indent="-285750">
              <a:buFont typeface="Arial" charset="0"/>
              <a:buChar char="•"/>
            </a:pPr>
            <a:r>
              <a:rPr lang="en-US" sz="2800" b="1" dirty="0"/>
              <a:t>Too small </a:t>
            </a:r>
            <a:r>
              <a:rPr lang="en-US" sz="2800" dirty="0" smtClean="0"/>
              <a:t>may make your machine learning take too long to learn.</a:t>
            </a:r>
            <a:endParaRPr lang="en-US" sz="2800" b="1" dirty="0"/>
          </a:p>
          <a:p>
            <a:pPr marL="285750" indent="-285750">
              <a:buFont typeface="Arial" charset="0"/>
              <a:buChar char="•"/>
            </a:pPr>
            <a:endParaRPr lang="en-US" sz="2800" dirty="0"/>
          </a:p>
        </p:txBody>
      </p:sp>
    </p:spTree>
    <p:extLst>
      <p:ext uri="{BB962C8B-B14F-4D97-AF65-F5344CB8AC3E}">
        <p14:creationId xmlns:p14="http://schemas.microsoft.com/office/powerpoint/2010/main" val="1006873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950" y="458046"/>
            <a:ext cx="3218481" cy="1456267"/>
          </a:xfrm>
        </p:spPr>
        <p:txBody>
          <a:bodyPr>
            <a:normAutofit/>
          </a:bodyPr>
          <a:lstStyle/>
          <a:p>
            <a:r>
              <a:rPr lang="en-US" sz="4000" dirty="0" smtClean="0"/>
              <a:t>Batch Size</a:t>
            </a:r>
            <a:endParaRPr lang="en-US" sz="4000" dirty="0"/>
          </a:p>
        </p:txBody>
      </p:sp>
      <p:sp>
        <p:nvSpPr>
          <p:cNvPr id="3" name="Content Placeholder 2"/>
          <p:cNvSpPr>
            <a:spLocks noGrp="1"/>
          </p:cNvSpPr>
          <p:nvPr>
            <p:ph idx="1"/>
          </p:nvPr>
        </p:nvSpPr>
        <p:spPr>
          <a:xfrm>
            <a:off x="309966" y="1186180"/>
            <a:ext cx="11406753" cy="5671820"/>
          </a:xfrm>
        </p:spPr>
        <p:txBody>
          <a:bodyPr>
            <a:noAutofit/>
          </a:bodyPr>
          <a:lstStyle/>
          <a:p>
            <a:r>
              <a:rPr lang="en-US" sz="2800" dirty="0" smtClean="0"/>
              <a:t>A batch is a subset of your overall data that you feed through your model before calculating your loss and adjusting your weights.</a:t>
            </a:r>
          </a:p>
          <a:p>
            <a:r>
              <a:rPr lang="en-US" sz="2800" dirty="0" smtClean="0"/>
              <a:t>Why not just feed one data point through at a time? Why not feed it all through?</a:t>
            </a:r>
          </a:p>
          <a:p>
            <a:r>
              <a:rPr lang="en-US" sz="2800" dirty="0"/>
              <a:t>The rule of thumb is the more noise you think there is in your data, the bigger your batch size should be</a:t>
            </a:r>
            <a:r>
              <a:rPr lang="en-US" sz="2800" dirty="0" smtClean="0"/>
              <a:t>.</a:t>
            </a:r>
          </a:p>
          <a:p>
            <a:r>
              <a:rPr lang="en-US" sz="2800" dirty="0" smtClean="0"/>
              <a:t>Batch size </a:t>
            </a:r>
            <a:r>
              <a:rPr lang="mr-IN" sz="2800" dirty="0" smtClean="0"/>
              <a:t>–</a:t>
            </a:r>
            <a:r>
              <a:rPr lang="en-US" sz="2800" dirty="0" smtClean="0"/>
              <a:t> is a concept of “stochastic gradient decent” where our walk towards a minimal is like a drunk person stumbling towards a goal.</a:t>
            </a:r>
            <a:endParaRPr lang="en-US" sz="2800" dirty="0"/>
          </a:p>
        </p:txBody>
      </p:sp>
    </p:spTree>
    <p:extLst>
      <p:ext uri="{BB962C8B-B14F-4D97-AF65-F5344CB8AC3E}">
        <p14:creationId xmlns:p14="http://schemas.microsoft.com/office/powerpoint/2010/main" val="70561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Chapter </a:t>
            </a:r>
            <a:r>
              <a:rPr lang="en-US" sz="4400" dirty="0" smtClean="0"/>
              <a:t>2.B:</a:t>
            </a:r>
            <a:r>
              <a:rPr lang="en-US" sz="4400" dirty="0"/>
              <a:t/>
            </a:r>
            <a:br>
              <a:rPr lang="en-US" sz="4400" dirty="0"/>
            </a:br>
            <a:r>
              <a:rPr lang="en-US" dirty="0"/>
              <a:t>Optimizing/ “Learning” A </a:t>
            </a:r>
            <a:r>
              <a:rPr lang="en-US" dirty="0" smtClean="0"/>
              <a:t>NEURAL NETWORK MODEL</a:t>
            </a:r>
            <a:endParaRPr lang="en-US" dirty="0"/>
          </a:p>
        </p:txBody>
      </p:sp>
      <p:sp>
        <p:nvSpPr>
          <p:cNvPr id="3" name="Content Placeholder 2"/>
          <p:cNvSpPr>
            <a:spLocks noGrp="1"/>
          </p:cNvSpPr>
          <p:nvPr>
            <p:ph idx="1"/>
          </p:nvPr>
        </p:nvSpPr>
        <p:spPr/>
        <p:txBody>
          <a:bodyPr>
            <a:normAutofit/>
          </a:bodyPr>
          <a:lstStyle/>
          <a:p>
            <a:r>
              <a:rPr lang="en-US" sz="2400" dirty="0" smtClean="0"/>
              <a:t>Gradient Descent In a Neural Network</a:t>
            </a:r>
          </a:p>
          <a:p>
            <a:r>
              <a:rPr lang="en-US" sz="2400" dirty="0" smtClean="0"/>
              <a:t>Backpropagation </a:t>
            </a:r>
            <a:r>
              <a:rPr lang="en-US" sz="2400" dirty="0"/>
              <a:t>(more than one layer</a:t>
            </a:r>
            <a:r>
              <a:rPr lang="en-US" sz="2400" dirty="0" smtClean="0"/>
              <a:t>)</a:t>
            </a:r>
            <a:endParaRPr lang="en-US" sz="2400" dirty="0"/>
          </a:p>
        </p:txBody>
      </p:sp>
    </p:spTree>
    <p:extLst>
      <p:ext uri="{BB962C8B-B14F-4D97-AF65-F5344CB8AC3E}">
        <p14:creationId xmlns:p14="http://schemas.microsoft.com/office/powerpoint/2010/main" val="4739082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53494"/>
            <a:ext cx="10131425" cy="1456267"/>
          </a:xfrm>
        </p:spPr>
        <p:txBody>
          <a:bodyPr/>
          <a:lstStyle/>
          <a:p>
            <a:r>
              <a:rPr lang="en-US" dirty="0"/>
              <a:t>Calculating Gradient </a:t>
            </a:r>
            <a:r>
              <a:rPr lang="en-US" dirty="0" smtClean="0"/>
              <a:t>Descent In A Neural Net</a:t>
            </a:r>
            <a:endParaRPr lang="en-US" dirty="0"/>
          </a:p>
        </p:txBody>
      </p:sp>
      <p:sp>
        <p:nvSpPr>
          <p:cNvPr id="3" name="Content Placeholder 2"/>
          <p:cNvSpPr>
            <a:spLocks noGrp="1"/>
          </p:cNvSpPr>
          <p:nvPr>
            <p:ph idx="1"/>
          </p:nvPr>
        </p:nvSpPr>
        <p:spPr>
          <a:xfrm>
            <a:off x="685801" y="1102379"/>
            <a:ext cx="10999921" cy="3649133"/>
          </a:xfrm>
        </p:spPr>
        <p:txBody>
          <a:bodyPr anchor="t">
            <a:normAutofit/>
          </a:bodyPr>
          <a:lstStyle/>
          <a:p>
            <a:r>
              <a:rPr lang="en-US" sz="2000" dirty="0" smtClean="0">
                <a:ea typeface="Cambria Math" charset="0"/>
                <a:cs typeface="Cambria Math" charset="0"/>
              </a:rPr>
              <a:t>How will we adjust the weights to do better next time?</a:t>
            </a:r>
          </a:p>
          <a:p>
            <a:r>
              <a:rPr lang="en-US" sz="2000" dirty="0" smtClean="0">
                <a:ea typeface="Cambria Math" charset="0"/>
                <a:cs typeface="Cambria Math" charset="0"/>
              </a:rPr>
              <a:t>An adjustment value for each weight will be calculated  using three things with respect to that weight</a:t>
            </a:r>
          </a:p>
          <a:p>
            <a:pPr marL="800100" lvl="1" indent="-342900">
              <a:buFont typeface="+mj-lt"/>
              <a:buAutoNum type="arabicPeriod"/>
            </a:pPr>
            <a:r>
              <a:rPr lang="en-US" sz="1800" dirty="0" smtClean="0">
                <a:ea typeface="Cambria Math" charset="0"/>
                <a:cs typeface="Cambria Math" charset="0"/>
              </a:rPr>
              <a:t>The node value feeding into that weight</a:t>
            </a:r>
          </a:p>
          <a:p>
            <a:pPr marL="800100" lvl="1" indent="-342900">
              <a:buFont typeface="+mj-lt"/>
              <a:buAutoNum type="arabicPeriod"/>
            </a:pPr>
            <a:r>
              <a:rPr lang="en-US" sz="1800" dirty="0" smtClean="0">
                <a:ea typeface="Cambria Math" charset="0"/>
                <a:cs typeface="Cambria Math" charset="0"/>
              </a:rPr>
              <a:t>The </a:t>
            </a:r>
            <a:r>
              <a:rPr lang="en-US" sz="1800" i="1" dirty="0" smtClean="0">
                <a:ea typeface="Cambria Math" charset="0"/>
                <a:cs typeface="Cambria Math" charset="0"/>
              </a:rPr>
              <a:t>slope (</a:t>
            </a:r>
            <a:r>
              <a:rPr lang="en-US" sz="1800" dirty="0" smtClean="0">
                <a:ea typeface="Cambria Math" charset="0"/>
                <a:cs typeface="Cambria Math" charset="0"/>
              </a:rPr>
              <a:t>derivative) of the activation function of the node feeding into the weight</a:t>
            </a:r>
          </a:p>
          <a:p>
            <a:pPr marL="800100" lvl="1" indent="-342900">
              <a:buFont typeface="+mj-lt"/>
              <a:buAutoNum type="arabicPeriod"/>
            </a:pPr>
            <a:r>
              <a:rPr lang="en-US" sz="1800" dirty="0" smtClean="0">
                <a:ea typeface="Cambria Math" charset="0"/>
                <a:cs typeface="Cambria Math" charset="0"/>
              </a:rPr>
              <a:t>The </a:t>
            </a:r>
            <a:r>
              <a:rPr lang="en-US" sz="1800" i="1" dirty="0" smtClean="0">
                <a:ea typeface="Cambria Math" charset="0"/>
                <a:cs typeface="Cambria Math" charset="0"/>
              </a:rPr>
              <a:t>slope</a:t>
            </a:r>
            <a:r>
              <a:rPr lang="en-US" sz="1800" dirty="0" smtClean="0">
                <a:ea typeface="Cambria Math" charset="0"/>
                <a:cs typeface="Cambria Math" charset="0"/>
              </a:rPr>
              <a:t> </a:t>
            </a:r>
            <a:r>
              <a:rPr lang="en-US" sz="1800" i="1" dirty="0">
                <a:ea typeface="Cambria Math" charset="0"/>
                <a:cs typeface="Cambria Math" charset="0"/>
              </a:rPr>
              <a:t>(</a:t>
            </a:r>
            <a:r>
              <a:rPr lang="en-US" sz="1800" dirty="0">
                <a:ea typeface="Cambria Math" charset="0"/>
                <a:cs typeface="Cambria Math" charset="0"/>
              </a:rPr>
              <a:t>derivative) of </a:t>
            </a:r>
            <a:r>
              <a:rPr lang="en-US" sz="1800" dirty="0" smtClean="0">
                <a:ea typeface="Cambria Math" charset="0"/>
                <a:cs typeface="Cambria Math" charset="0"/>
              </a:rPr>
              <a:t>the loss function of the node the weight is feeding into</a:t>
            </a:r>
          </a:p>
          <a:p>
            <a:r>
              <a:rPr lang="en-US" sz="2000" dirty="0" smtClean="0">
                <a:ea typeface="Cambria Math" charset="0"/>
                <a:cs typeface="Cambria Math" charset="0"/>
              </a:rPr>
              <a:t>Finally, the gradient gets multiplied by the </a:t>
            </a:r>
            <a:r>
              <a:rPr lang="en-US" sz="2000" i="1" dirty="0" smtClean="0">
                <a:ea typeface="Cambria Math" charset="0"/>
                <a:cs typeface="Cambria Math" charset="0"/>
              </a:rPr>
              <a:t>learning rate</a:t>
            </a:r>
            <a:r>
              <a:rPr lang="en-US" sz="2000" dirty="0" smtClean="0">
                <a:ea typeface="Cambria Math" charset="0"/>
                <a:cs typeface="Cambria Math" charset="0"/>
              </a:rPr>
              <a:t> to get the final adjustment weight</a:t>
            </a:r>
          </a:p>
          <a:p>
            <a:r>
              <a:rPr lang="en-US" sz="2000" dirty="0" smtClean="0">
                <a:ea typeface="Cambria Math" charset="0"/>
                <a:cs typeface="Cambria Math" charset="0"/>
              </a:rPr>
              <a:t>AND NOW WE UPDATE THE WEIGHT</a:t>
            </a:r>
            <a:endParaRPr lang="en-US" sz="2000" dirty="0">
              <a:ea typeface="Cambria Math" charset="0"/>
              <a:cs typeface="Cambria Math" charset="0"/>
            </a:endParaRPr>
          </a:p>
          <a:p>
            <a:pPr lvl="1"/>
            <a:r>
              <a:rPr lang="en-US" sz="1800" dirty="0" err="1" smtClean="0"/>
              <a:t>New_weight</a:t>
            </a:r>
            <a:r>
              <a:rPr lang="en-US" sz="1800" dirty="0" smtClean="0"/>
              <a:t> = </a:t>
            </a:r>
            <a:r>
              <a:rPr lang="en-US" sz="1800" dirty="0" err="1" smtClean="0"/>
              <a:t>old_weight</a:t>
            </a:r>
            <a:r>
              <a:rPr lang="en-US" sz="1800" dirty="0" smtClean="0"/>
              <a:t> - adjustment</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1193" y="3906271"/>
            <a:ext cx="2717800" cy="520700"/>
          </a:xfrm>
          <a:prstGeom prst="rect">
            <a:avLst/>
          </a:prstGeom>
        </p:spPr>
      </p:pic>
    </p:spTree>
    <p:extLst>
      <p:ext uri="{BB962C8B-B14F-4D97-AF65-F5344CB8AC3E}">
        <p14:creationId xmlns:p14="http://schemas.microsoft.com/office/powerpoint/2010/main" val="6783737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Content Placeholder 2"/>
          <p:cNvSpPr>
            <a:spLocks noGrp="1"/>
          </p:cNvSpPr>
          <p:nvPr>
            <p:ph idx="1"/>
          </p:nvPr>
        </p:nvSpPr>
        <p:spPr>
          <a:xfrm>
            <a:off x="685801" y="2142067"/>
            <a:ext cx="10131425" cy="911099"/>
          </a:xfrm>
        </p:spPr>
        <p:txBody>
          <a:bodyPr>
            <a:normAutofit/>
          </a:bodyPr>
          <a:lstStyle/>
          <a:p>
            <a:r>
              <a:rPr lang="en-US" dirty="0"/>
              <a:t>“Machine learning is based on algorithms that can learn from data without relying on rules-based programming.”- </a:t>
            </a:r>
            <a:r>
              <a:rPr lang="en-US" dirty="0">
                <a:hlinkClick r:id="rId2"/>
              </a:rPr>
              <a:t>McKinsey &amp; Co</a:t>
            </a:r>
            <a:r>
              <a:rPr lang="en-US" dirty="0" smtClean="0">
                <a:hlinkClick r:id="rId2"/>
              </a:rPr>
              <a:t>.</a:t>
            </a:r>
            <a:endParaRPr lang="en-US" dirty="0" smtClean="0"/>
          </a:p>
        </p:txBody>
      </p:sp>
      <p:sp>
        <p:nvSpPr>
          <p:cNvPr id="4" name="TextBox 3"/>
          <p:cNvSpPr txBox="1"/>
          <p:nvPr/>
        </p:nvSpPr>
        <p:spPr>
          <a:xfrm>
            <a:off x="375834" y="3156789"/>
            <a:ext cx="5134739" cy="2800767"/>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600" dirty="0">
                <a:latin typeface="Consolas" charset="0"/>
                <a:ea typeface="Consolas" charset="0"/>
                <a:cs typeface="Consolas" charset="0"/>
              </a:rPr>
              <a:t>Algorithm 1 </a:t>
            </a:r>
            <a:r>
              <a:rPr lang="mr-IN" sz="1600" dirty="0">
                <a:latin typeface="Consolas" charset="0"/>
                <a:ea typeface="Consolas" charset="0"/>
                <a:cs typeface="Consolas" charset="0"/>
              </a:rPr>
              <a:t>–</a:t>
            </a:r>
            <a:r>
              <a:rPr lang="en-US" sz="1600" dirty="0">
                <a:latin typeface="Consolas" charset="0"/>
                <a:ea typeface="Consolas" charset="0"/>
                <a:cs typeface="Consolas" charset="0"/>
              </a:rPr>
              <a:t> Rule Based, Classical </a:t>
            </a:r>
            <a:r>
              <a:rPr lang="en-US" sz="1600" dirty="0" smtClean="0">
                <a:latin typeface="Consolas" charset="0"/>
                <a:ea typeface="Consolas" charset="0"/>
                <a:cs typeface="Consolas" charset="0"/>
              </a:rPr>
              <a:t>AI</a:t>
            </a:r>
            <a:endParaRPr lang="en-US" sz="1600" dirty="0">
              <a:latin typeface="Consolas" charset="0"/>
              <a:ea typeface="Consolas" charset="0"/>
              <a:cs typeface="Consolas" charset="0"/>
            </a:endParaRPr>
          </a:p>
          <a:p>
            <a:endParaRPr lang="en-US" sz="1600" dirty="0" smtClean="0">
              <a:latin typeface="Consolas" charset="0"/>
              <a:ea typeface="Consolas" charset="0"/>
              <a:cs typeface="Consolas" charset="0"/>
            </a:endParaRPr>
          </a:p>
          <a:p>
            <a:r>
              <a:rPr lang="en-US" sz="1600" dirty="0" err="1" smtClean="0">
                <a:latin typeface="Consolas" charset="0"/>
                <a:ea typeface="Consolas" charset="0"/>
                <a:cs typeface="Consolas" charset="0"/>
              </a:rPr>
              <a:t>def</a:t>
            </a:r>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predict_grade</a:t>
            </a:r>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hrs_slept</a:t>
            </a:r>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hrs_studied</a:t>
            </a:r>
            <a:r>
              <a:rPr lang="en-US" sz="1600" dirty="0" smtClean="0">
                <a:latin typeface="Consolas" charset="0"/>
                <a:ea typeface="Consolas" charset="0"/>
                <a:cs typeface="Consolas" charset="0"/>
              </a:rPr>
              <a:t>):</a:t>
            </a:r>
            <a:endParaRPr lang="en-US" sz="1600" dirty="0">
              <a:latin typeface="Consolas" charset="0"/>
              <a:ea typeface="Consolas" charset="0"/>
              <a:cs typeface="Consolas" charset="0"/>
            </a:endParaRPr>
          </a:p>
          <a:p>
            <a:r>
              <a:rPr lang="en-US" sz="1600" dirty="0">
                <a:latin typeface="Consolas" charset="0"/>
                <a:ea typeface="Consolas" charset="0"/>
                <a:cs typeface="Consolas" charset="0"/>
              </a:rPr>
              <a:t>	if </a:t>
            </a:r>
            <a:r>
              <a:rPr lang="en-US" sz="1600" dirty="0" err="1" smtClean="0">
                <a:latin typeface="Consolas" charset="0"/>
                <a:ea typeface="Consolas" charset="0"/>
                <a:cs typeface="Consolas" charset="0"/>
              </a:rPr>
              <a:t>hrs_slept</a:t>
            </a:r>
            <a:r>
              <a:rPr lang="en-US" sz="1600" dirty="0" smtClean="0">
                <a:latin typeface="Consolas" charset="0"/>
                <a:ea typeface="Consolas" charset="0"/>
                <a:cs typeface="Consolas" charset="0"/>
              </a:rPr>
              <a:t> &gt; 7 and </a:t>
            </a:r>
            <a:r>
              <a:rPr lang="en-US" sz="1600" dirty="0" err="1">
                <a:latin typeface="Consolas" charset="0"/>
                <a:ea typeface="Consolas" charset="0"/>
                <a:cs typeface="Consolas" charset="0"/>
              </a:rPr>
              <a:t>hrs_studied</a:t>
            </a:r>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&gt; 10:</a:t>
            </a:r>
            <a:endParaRPr lang="en-US" sz="1600" dirty="0">
              <a:latin typeface="Consolas" charset="0"/>
              <a:ea typeface="Consolas" charset="0"/>
              <a:cs typeface="Consolas" charset="0"/>
            </a:endParaRPr>
          </a:p>
          <a:p>
            <a:r>
              <a:rPr lang="en-US" sz="1600" dirty="0">
                <a:latin typeface="Consolas" charset="0"/>
                <a:ea typeface="Consolas" charset="0"/>
                <a:cs typeface="Consolas" charset="0"/>
              </a:rPr>
              <a:t>		return </a:t>
            </a:r>
            <a:r>
              <a:rPr lang="en-US" sz="1600" dirty="0" smtClean="0">
                <a:latin typeface="Consolas" charset="0"/>
                <a:ea typeface="Consolas" charset="0"/>
                <a:cs typeface="Consolas" charset="0"/>
              </a:rPr>
              <a:t>“A”</a:t>
            </a:r>
            <a:endParaRPr lang="en-US" sz="1600" dirty="0">
              <a:latin typeface="Consolas" charset="0"/>
              <a:ea typeface="Consolas" charset="0"/>
              <a:cs typeface="Consolas" charset="0"/>
            </a:endParaRPr>
          </a:p>
          <a:p>
            <a:r>
              <a:rPr lang="en-US" sz="1600" dirty="0">
                <a:latin typeface="Consolas" charset="0"/>
                <a:ea typeface="Consolas" charset="0"/>
                <a:cs typeface="Consolas" charset="0"/>
              </a:rPr>
              <a:t>	</a:t>
            </a:r>
            <a:r>
              <a:rPr lang="en-US" sz="1600" dirty="0" err="1">
                <a:latin typeface="Consolas" charset="0"/>
                <a:ea typeface="Consolas" charset="0"/>
                <a:cs typeface="Consolas" charset="0"/>
              </a:rPr>
              <a:t>elif</a:t>
            </a:r>
            <a:r>
              <a:rPr lang="en-US" sz="1600" dirty="0">
                <a:latin typeface="Consolas" charset="0"/>
                <a:ea typeface="Consolas" charset="0"/>
                <a:cs typeface="Consolas" charset="0"/>
              </a:rPr>
              <a:t> </a:t>
            </a:r>
            <a:r>
              <a:rPr lang="en-US" sz="1600" dirty="0" err="1" smtClean="0">
                <a:latin typeface="Consolas" charset="0"/>
                <a:ea typeface="Consolas" charset="0"/>
                <a:cs typeface="Consolas" charset="0"/>
              </a:rPr>
              <a:t>hrs_slept</a:t>
            </a:r>
            <a:r>
              <a:rPr lang="en-US" sz="1600" dirty="0" smtClean="0">
                <a:latin typeface="Consolas" charset="0"/>
                <a:ea typeface="Consolas" charset="0"/>
                <a:cs typeface="Consolas" charset="0"/>
              </a:rPr>
              <a:t> &gt; </a:t>
            </a:r>
            <a:r>
              <a:rPr lang="en-US" sz="1600" dirty="0">
                <a:latin typeface="Consolas" charset="0"/>
                <a:ea typeface="Consolas" charset="0"/>
                <a:cs typeface="Consolas" charset="0"/>
              </a:rPr>
              <a:t>5 and </a:t>
            </a:r>
            <a:r>
              <a:rPr lang="en-US" sz="1600" dirty="0" err="1">
                <a:latin typeface="Consolas" charset="0"/>
                <a:ea typeface="Consolas" charset="0"/>
                <a:cs typeface="Consolas" charset="0"/>
              </a:rPr>
              <a:t>hrs_studied</a:t>
            </a:r>
            <a:r>
              <a:rPr lang="en-US" sz="1600" dirty="0">
                <a:latin typeface="Consolas" charset="0"/>
                <a:ea typeface="Consolas" charset="0"/>
                <a:cs typeface="Consolas" charset="0"/>
              </a:rPr>
              <a:t> &gt; 10:</a:t>
            </a:r>
            <a:endParaRPr lang="en-US" sz="1600" dirty="0" smtClean="0">
              <a:latin typeface="Consolas" charset="0"/>
              <a:ea typeface="Consolas" charset="0"/>
              <a:cs typeface="Consolas" charset="0"/>
            </a:endParaRPr>
          </a:p>
          <a:p>
            <a:r>
              <a:rPr lang="en-US" sz="1600" dirty="0" smtClean="0">
                <a:latin typeface="Consolas" charset="0"/>
                <a:ea typeface="Consolas" charset="0"/>
                <a:cs typeface="Consolas" charset="0"/>
              </a:rPr>
              <a:t>		return “B”</a:t>
            </a:r>
          </a:p>
          <a:p>
            <a:r>
              <a:rPr lang="en-US" sz="1600" dirty="0">
                <a:latin typeface="Consolas" charset="0"/>
                <a:ea typeface="Consolas" charset="0"/>
                <a:cs typeface="Consolas" charset="0"/>
              </a:rPr>
              <a:t>	</a:t>
            </a:r>
            <a:r>
              <a:rPr lang="en-US" sz="1600" dirty="0" err="1">
                <a:latin typeface="Consolas" charset="0"/>
                <a:ea typeface="Consolas" charset="0"/>
                <a:cs typeface="Consolas" charset="0"/>
              </a:rPr>
              <a:t>elif</a:t>
            </a:r>
            <a:r>
              <a:rPr lang="en-US" sz="1600" dirty="0">
                <a:latin typeface="Consolas" charset="0"/>
                <a:ea typeface="Consolas" charset="0"/>
                <a:cs typeface="Consolas" charset="0"/>
              </a:rPr>
              <a:t> </a:t>
            </a:r>
            <a:r>
              <a:rPr lang="en-US" sz="1600" dirty="0" err="1" smtClean="0">
                <a:latin typeface="Consolas" charset="0"/>
                <a:ea typeface="Consolas" charset="0"/>
                <a:cs typeface="Consolas" charset="0"/>
              </a:rPr>
              <a:t>hrs_slept</a:t>
            </a:r>
            <a:r>
              <a:rPr lang="en-US" sz="1600" dirty="0" smtClean="0">
                <a:latin typeface="Consolas" charset="0"/>
                <a:ea typeface="Consolas" charset="0"/>
                <a:cs typeface="Consolas" charset="0"/>
              </a:rPr>
              <a:t> &gt; </a:t>
            </a:r>
            <a:r>
              <a:rPr lang="en-US" sz="1600" dirty="0">
                <a:latin typeface="Consolas" charset="0"/>
                <a:ea typeface="Consolas" charset="0"/>
                <a:cs typeface="Consolas" charset="0"/>
              </a:rPr>
              <a:t>5</a:t>
            </a:r>
            <a:r>
              <a:rPr lang="en-US" sz="1600" dirty="0" smtClean="0">
                <a:latin typeface="Consolas" charset="0"/>
                <a:ea typeface="Consolas" charset="0"/>
                <a:cs typeface="Consolas" charset="0"/>
              </a:rPr>
              <a:t> </a:t>
            </a:r>
            <a:r>
              <a:rPr lang="en-US" sz="1600" dirty="0">
                <a:latin typeface="Consolas" charset="0"/>
                <a:ea typeface="Consolas" charset="0"/>
                <a:cs typeface="Consolas" charset="0"/>
              </a:rPr>
              <a:t>and </a:t>
            </a:r>
            <a:r>
              <a:rPr lang="en-US" sz="1600" dirty="0" err="1">
                <a:latin typeface="Consolas" charset="0"/>
                <a:ea typeface="Consolas" charset="0"/>
                <a:cs typeface="Consolas" charset="0"/>
              </a:rPr>
              <a:t>hrs_studied</a:t>
            </a:r>
            <a:r>
              <a:rPr lang="en-US" sz="1600" dirty="0">
                <a:latin typeface="Consolas" charset="0"/>
                <a:ea typeface="Consolas" charset="0"/>
                <a:cs typeface="Consolas" charset="0"/>
              </a:rPr>
              <a:t> &gt; </a:t>
            </a:r>
            <a:r>
              <a:rPr lang="en-US" sz="1600" dirty="0" smtClean="0">
                <a:latin typeface="Consolas" charset="0"/>
                <a:ea typeface="Consolas" charset="0"/>
                <a:cs typeface="Consolas" charset="0"/>
              </a:rPr>
              <a:t>5:</a:t>
            </a:r>
            <a:endParaRPr lang="en-US" sz="1600" dirty="0">
              <a:latin typeface="Consolas" charset="0"/>
              <a:ea typeface="Consolas" charset="0"/>
              <a:cs typeface="Consolas" charset="0"/>
            </a:endParaRPr>
          </a:p>
          <a:p>
            <a:r>
              <a:rPr lang="en-US" sz="1600" dirty="0">
                <a:latin typeface="Consolas" charset="0"/>
                <a:ea typeface="Consolas" charset="0"/>
                <a:cs typeface="Consolas" charset="0"/>
              </a:rPr>
              <a:t>		return </a:t>
            </a:r>
            <a:r>
              <a:rPr lang="en-US" sz="1600" dirty="0" smtClean="0">
                <a:latin typeface="Consolas" charset="0"/>
                <a:ea typeface="Consolas" charset="0"/>
                <a:cs typeface="Consolas" charset="0"/>
              </a:rPr>
              <a:t>“C”</a:t>
            </a:r>
          </a:p>
          <a:p>
            <a:r>
              <a:rPr lang="en-US" sz="1600" dirty="0">
                <a:latin typeface="Consolas" charset="0"/>
                <a:ea typeface="Consolas" charset="0"/>
                <a:cs typeface="Consolas" charset="0"/>
              </a:rPr>
              <a:t>	</a:t>
            </a:r>
            <a:r>
              <a:rPr lang="mr-IN" sz="1600" dirty="0">
                <a:latin typeface="Consolas" charset="0"/>
                <a:ea typeface="Consolas" charset="0"/>
                <a:cs typeface="Consolas" charset="0"/>
              </a:rPr>
              <a:t>…</a:t>
            </a:r>
            <a:endParaRPr lang="en-US" sz="1600" dirty="0">
              <a:latin typeface="Consolas" charset="0"/>
              <a:ea typeface="Consolas" charset="0"/>
              <a:cs typeface="Consolas" charset="0"/>
            </a:endParaRPr>
          </a:p>
          <a:p>
            <a:endParaRPr lang="en-US" sz="1600" dirty="0">
              <a:latin typeface="Consolas" charset="0"/>
              <a:ea typeface="Consolas" charset="0"/>
              <a:cs typeface="Consolas" charset="0"/>
            </a:endParaRPr>
          </a:p>
        </p:txBody>
      </p:sp>
      <p:sp>
        <p:nvSpPr>
          <p:cNvPr id="6" name="TextBox 5"/>
          <p:cNvSpPr txBox="1"/>
          <p:nvPr/>
        </p:nvSpPr>
        <p:spPr>
          <a:xfrm>
            <a:off x="5641383" y="2910568"/>
            <a:ext cx="6338808" cy="304698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latin typeface="Consolas" charset="0"/>
                <a:ea typeface="Consolas" charset="0"/>
                <a:cs typeface="Consolas" charset="0"/>
              </a:rPr>
              <a:t>Algorithm </a:t>
            </a:r>
            <a:r>
              <a:rPr lang="en-US" sz="1600" dirty="0" smtClean="0">
                <a:latin typeface="Consolas" charset="0"/>
                <a:ea typeface="Consolas" charset="0"/>
                <a:cs typeface="Consolas" charset="0"/>
              </a:rPr>
              <a:t>2 </a:t>
            </a:r>
            <a:r>
              <a:rPr lang="mr-IN" sz="1600" dirty="0">
                <a:latin typeface="Consolas" charset="0"/>
                <a:ea typeface="Consolas" charset="0"/>
                <a:cs typeface="Consolas" charset="0"/>
              </a:rPr>
              <a:t>–</a:t>
            </a:r>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Machine Learning Based</a:t>
            </a:r>
            <a:endParaRPr lang="en-US" sz="1600" dirty="0">
              <a:latin typeface="Consolas" charset="0"/>
              <a:ea typeface="Consolas" charset="0"/>
              <a:cs typeface="Consolas" charset="0"/>
            </a:endParaRPr>
          </a:p>
          <a:p>
            <a:r>
              <a:rPr lang="en-US" sz="1600" dirty="0" err="1">
                <a:latin typeface="Consolas" charset="0"/>
                <a:ea typeface="Consolas" charset="0"/>
                <a:cs typeface="Consolas" charset="0"/>
              </a:rPr>
              <a:t>past_data</a:t>
            </a:r>
            <a:r>
              <a:rPr lang="en-US" sz="1600" dirty="0" smtClean="0">
                <a:latin typeface="Consolas" charset="0"/>
                <a:ea typeface="Consolas" charset="0"/>
                <a:cs typeface="Consolas" charset="0"/>
              </a:rPr>
              <a:t> = </a:t>
            </a:r>
          </a:p>
          <a:p>
            <a:r>
              <a:rPr lang="en-US" sz="1600" dirty="0" smtClean="0">
                <a:latin typeface="Consolas" charset="0"/>
                <a:ea typeface="Consolas" charset="0"/>
                <a:cs typeface="Consolas" charset="0"/>
              </a:rPr>
              <a:t>[(8, 10, “A”), (5, 10, “B”), (6, 12, “B”) </a:t>
            </a:r>
            <a:r>
              <a:rPr lang="mr-IN" sz="1600" dirty="0" smtClean="0">
                <a:latin typeface="Consolas" charset="0"/>
                <a:ea typeface="Consolas" charset="0"/>
                <a:cs typeface="Consolas" charset="0"/>
              </a:rPr>
              <a:t>…</a:t>
            </a:r>
            <a:r>
              <a:rPr lang="en-US" sz="1600" dirty="0" smtClean="0">
                <a:latin typeface="Consolas" charset="0"/>
                <a:ea typeface="Consolas" charset="0"/>
                <a:cs typeface="Consolas" charset="0"/>
              </a:rPr>
              <a:t>]</a:t>
            </a:r>
          </a:p>
          <a:p>
            <a:endParaRPr lang="en-US" sz="1600" dirty="0" smtClean="0">
              <a:latin typeface="Consolas" charset="0"/>
              <a:ea typeface="Consolas" charset="0"/>
              <a:cs typeface="Consolas" charset="0"/>
            </a:endParaRPr>
          </a:p>
          <a:p>
            <a:r>
              <a:rPr lang="en-US" sz="1600" dirty="0" err="1" smtClean="0">
                <a:latin typeface="Consolas" charset="0"/>
                <a:ea typeface="Consolas" charset="0"/>
                <a:cs typeface="Consolas" charset="0"/>
              </a:rPr>
              <a:t>def</a:t>
            </a:r>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predict_grade</a:t>
            </a:r>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past_data</a:t>
            </a:r>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hrs_slept</a:t>
            </a:r>
            <a:r>
              <a:rPr lang="en-US" sz="1600" dirty="0">
                <a:latin typeface="Consolas" charset="0"/>
                <a:ea typeface="Consolas" charset="0"/>
                <a:cs typeface="Consolas" charset="0"/>
              </a:rPr>
              <a:t> , </a:t>
            </a:r>
            <a:r>
              <a:rPr lang="en-US" sz="1600" dirty="0" err="1">
                <a:latin typeface="Consolas" charset="0"/>
                <a:ea typeface="Consolas" charset="0"/>
                <a:cs typeface="Consolas" charset="0"/>
              </a:rPr>
              <a:t>hrs_studied</a:t>
            </a:r>
            <a:r>
              <a:rPr lang="en-US" sz="1600" dirty="0" smtClean="0">
                <a:latin typeface="Consolas" charset="0"/>
                <a:ea typeface="Consolas" charset="0"/>
                <a:cs typeface="Consolas" charset="0"/>
              </a:rPr>
              <a:t>):</a:t>
            </a:r>
          </a:p>
          <a:p>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threshold_slept</a:t>
            </a:r>
            <a:r>
              <a:rPr lang="en-US" sz="1600" dirty="0" smtClean="0">
                <a:latin typeface="Consolas" charset="0"/>
                <a:ea typeface="Consolas" charset="0"/>
                <a:cs typeface="Consolas" charset="0"/>
              </a:rPr>
              <a:t> = </a:t>
            </a:r>
            <a:r>
              <a:rPr lang="en-US" sz="1600" dirty="0" err="1" smtClean="0">
                <a:latin typeface="Consolas" charset="0"/>
                <a:ea typeface="Consolas" charset="0"/>
                <a:cs typeface="Consolas" charset="0"/>
              </a:rPr>
              <a:t>randomint</a:t>
            </a:r>
            <a:r>
              <a:rPr lang="en-US" sz="1600" dirty="0" smtClean="0">
                <a:latin typeface="Consolas" charset="0"/>
                <a:ea typeface="Consolas" charset="0"/>
                <a:cs typeface="Consolas" charset="0"/>
              </a:rPr>
              <a:t>()</a:t>
            </a:r>
          </a:p>
          <a:p>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threshold_studied</a:t>
            </a:r>
            <a:r>
              <a:rPr lang="en-US" sz="1600" dirty="0" smtClean="0">
                <a:latin typeface="Consolas" charset="0"/>
                <a:ea typeface="Consolas" charset="0"/>
                <a:cs typeface="Consolas" charset="0"/>
              </a:rPr>
              <a:t> </a:t>
            </a:r>
            <a:r>
              <a:rPr lang="en-US" sz="1600" dirty="0">
                <a:latin typeface="Consolas" charset="0"/>
                <a:ea typeface="Consolas" charset="0"/>
                <a:cs typeface="Consolas" charset="0"/>
              </a:rPr>
              <a:t>= </a:t>
            </a:r>
            <a:r>
              <a:rPr lang="en-US" sz="1600" dirty="0" err="1">
                <a:latin typeface="Consolas" charset="0"/>
                <a:ea typeface="Consolas" charset="0"/>
                <a:cs typeface="Consolas" charset="0"/>
              </a:rPr>
              <a:t>randomint</a:t>
            </a:r>
            <a:r>
              <a:rPr lang="en-US" sz="1600" dirty="0" smtClean="0">
                <a:latin typeface="Consolas" charset="0"/>
                <a:ea typeface="Consolas" charset="0"/>
                <a:cs typeface="Consolas" charset="0"/>
              </a:rPr>
              <a:t>()</a:t>
            </a:r>
          </a:p>
          <a:p>
            <a:r>
              <a:rPr lang="en-US" sz="1600" dirty="0" smtClean="0">
                <a:latin typeface="Consolas" charset="0"/>
                <a:ea typeface="Consolas" charset="0"/>
                <a:cs typeface="Consolas" charset="0"/>
              </a:rPr>
              <a:t>	# iterate through your </a:t>
            </a:r>
            <a:r>
              <a:rPr lang="en-US" sz="1600" dirty="0" err="1" smtClean="0">
                <a:latin typeface="Consolas" charset="0"/>
                <a:ea typeface="Consolas" charset="0"/>
                <a:cs typeface="Consolas" charset="0"/>
              </a:rPr>
              <a:t>past_data</a:t>
            </a:r>
            <a:r>
              <a:rPr lang="en-US" sz="1600" dirty="0" smtClean="0">
                <a:latin typeface="Consolas" charset="0"/>
                <a:ea typeface="Consolas" charset="0"/>
                <a:cs typeface="Consolas" charset="0"/>
              </a:rPr>
              <a:t>, </a:t>
            </a:r>
            <a:r>
              <a:rPr lang="en-US" sz="1600" dirty="0">
                <a:latin typeface="Consolas" charset="0"/>
                <a:ea typeface="Consolas" charset="0"/>
                <a:cs typeface="Consolas" charset="0"/>
              </a:rPr>
              <a:t>trying </a:t>
            </a:r>
            <a:r>
              <a:rPr lang="en-US" sz="1600" dirty="0" smtClean="0">
                <a:latin typeface="Consolas" charset="0"/>
                <a:ea typeface="Consolas" charset="0"/>
                <a:cs typeface="Consolas" charset="0"/>
              </a:rPr>
              <a:t>to</a:t>
            </a:r>
          </a:p>
          <a:p>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 find the perfect thresholds </a:t>
            </a:r>
            <a:r>
              <a:rPr lang="en-US" sz="1600" dirty="0">
                <a:latin typeface="Consolas" charset="0"/>
                <a:ea typeface="Consolas" charset="0"/>
                <a:cs typeface="Consolas" charset="0"/>
              </a:rPr>
              <a:t>that </a:t>
            </a:r>
            <a:r>
              <a:rPr lang="en-US" sz="1600" dirty="0" smtClean="0">
                <a:latin typeface="Consolas" charset="0"/>
                <a:ea typeface="Consolas" charset="0"/>
                <a:cs typeface="Consolas" charset="0"/>
              </a:rPr>
              <a:t>most</a:t>
            </a:r>
          </a:p>
          <a:p>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 accurately predicts your outcome grade.</a:t>
            </a:r>
          </a:p>
          <a:p>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 finally, predict the grade given the threshold</a:t>
            </a:r>
          </a:p>
          <a:p>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 AKA </a:t>
            </a:r>
            <a:r>
              <a:rPr lang="en-US" sz="1600" i="1" dirty="0" smtClean="0">
                <a:latin typeface="Consolas" charset="0"/>
                <a:ea typeface="Consolas" charset="0"/>
                <a:cs typeface="Consolas" charset="0"/>
              </a:rPr>
              <a:t>parameters </a:t>
            </a:r>
            <a:r>
              <a:rPr lang="en-US" sz="1600" dirty="0" smtClean="0">
                <a:latin typeface="Consolas" charset="0"/>
                <a:ea typeface="Consolas" charset="0"/>
                <a:cs typeface="Consolas" charset="0"/>
              </a:rPr>
              <a:t>that you learned.</a:t>
            </a:r>
            <a:endParaRPr lang="en-US" sz="1600" i="1" dirty="0" smtClean="0">
              <a:latin typeface="Consolas" charset="0"/>
              <a:ea typeface="Consolas" charset="0"/>
              <a:cs typeface="Consolas" charset="0"/>
            </a:endParaRPr>
          </a:p>
        </p:txBody>
      </p:sp>
    </p:spTree>
    <p:extLst>
      <p:ext uri="{BB962C8B-B14F-4D97-AF65-F5344CB8AC3E}">
        <p14:creationId xmlns:p14="http://schemas.microsoft.com/office/powerpoint/2010/main" val="1290336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036" y="432888"/>
            <a:ext cx="5055250" cy="1456267"/>
          </a:xfrm>
        </p:spPr>
        <p:txBody>
          <a:bodyPr>
            <a:normAutofit/>
          </a:bodyPr>
          <a:lstStyle/>
          <a:p>
            <a:r>
              <a:rPr lang="en-US" sz="4000" dirty="0" smtClean="0"/>
              <a:t>SIMPLE Example OF GRADIENT DESCENT</a:t>
            </a:r>
            <a:endParaRPr lang="en-US" sz="4000" dirty="0"/>
          </a:p>
        </p:txBody>
      </p:sp>
      <p:sp>
        <p:nvSpPr>
          <p:cNvPr id="4" name="Oval 3"/>
          <p:cNvSpPr/>
          <p:nvPr/>
        </p:nvSpPr>
        <p:spPr>
          <a:xfrm>
            <a:off x="8370807" y="1474524"/>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5" name="Rounded Rectangle 4"/>
          <p:cNvSpPr/>
          <p:nvPr/>
        </p:nvSpPr>
        <p:spPr>
          <a:xfrm>
            <a:off x="6432088" y="1474524"/>
            <a:ext cx="1183341"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cxnSp>
        <p:nvCxnSpPr>
          <p:cNvPr id="6" name="Straight Arrow Connector 5"/>
          <p:cNvCxnSpPr>
            <a:endCxn id="4" idx="2"/>
          </p:cNvCxnSpPr>
          <p:nvPr/>
        </p:nvCxnSpPr>
        <p:spPr>
          <a:xfrm>
            <a:off x="7615429" y="1840284"/>
            <a:ext cx="755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615429" y="1470952"/>
            <a:ext cx="688009" cy="369332"/>
          </a:xfrm>
          <a:prstGeom prst="rect">
            <a:avLst/>
          </a:prstGeom>
          <a:noFill/>
        </p:spPr>
        <p:txBody>
          <a:bodyPr wrap="none" rtlCol="0">
            <a:spAutoFit/>
          </a:bodyPr>
          <a:lstStyle/>
          <a:p>
            <a:r>
              <a:rPr lang="en-US" dirty="0"/>
              <a:t>w = 4</a:t>
            </a:r>
          </a:p>
        </p:txBody>
      </p:sp>
      <p:sp>
        <p:nvSpPr>
          <p:cNvPr id="10" name="TextBox 9"/>
          <p:cNvSpPr txBox="1"/>
          <p:nvPr/>
        </p:nvSpPr>
        <p:spPr>
          <a:xfrm>
            <a:off x="10164861" y="2021378"/>
            <a:ext cx="1552028" cy="369332"/>
          </a:xfrm>
          <a:prstGeom prst="rect">
            <a:avLst/>
          </a:prstGeom>
          <a:noFill/>
        </p:spPr>
        <p:txBody>
          <a:bodyPr wrap="none" rtlCol="0">
            <a:spAutoFit/>
          </a:bodyPr>
          <a:lstStyle/>
          <a:p>
            <a:r>
              <a:rPr lang="en-US" dirty="0"/>
              <a:t>Target value: 6</a:t>
            </a:r>
          </a:p>
        </p:txBody>
      </p:sp>
      <p:sp>
        <p:nvSpPr>
          <p:cNvPr id="11" name="TextBox 10"/>
          <p:cNvSpPr txBox="1"/>
          <p:nvPr/>
        </p:nvSpPr>
        <p:spPr>
          <a:xfrm>
            <a:off x="10164860" y="1652046"/>
            <a:ext cx="1867306" cy="369332"/>
          </a:xfrm>
          <a:prstGeom prst="rect">
            <a:avLst/>
          </a:prstGeom>
          <a:noFill/>
        </p:spPr>
        <p:txBody>
          <a:bodyPr wrap="none" rtlCol="0">
            <a:spAutoFit/>
          </a:bodyPr>
          <a:lstStyle/>
          <a:p>
            <a:r>
              <a:rPr lang="en-US" dirty="0"/>
              <a:t>Predicted value: 8</a:t>
            </a:r>
          </a:p>
        </p:txBody>
      </p:sp>
      <p:sp>
        <p:nvSpPr>
          <p:cNvPr id="12" name="Right Arrow 11"/>
          <p:cNvSpPr/>
          <p:nvPr/>
        </p:nvSpPr>
        <p:spPr>
          <a:xfrm>
            <a:off x="9707962" y="1601482"/>
            <a:ext cx="45689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0164860" y="2405842"/>
            <a:ext cx="887872" cy="369332"/>
          </a:xfrm>
          <a:prstGeom prst="rect">
            <a:avLst/>
          </a:prstGeom>
          <a:noFill/>
        </p:spPr>
        <p:txBody>
          <a:bodyPr wrap="none" rtlCol="0">
            <a:spAutoFit/>
          </a:bodyPr>
          <a:lstStyle/>
          <a:p>
            <a:r>
              <a:rPr lang="en-US" dirty="0"/>
              <a:t>Error: 2</a:t>
            </a:r>
          </a:p>
        </p:txBody>
      </p:sp>
      <mc:AlternateContent xmlns:mc="http://schemas.openxmlformats.org/markup-compatibility/2006" xmlns:a14="http://schemas.microsoft.com/office/drawing/2010/main">
        <mc:Choice Requires="a14">
          <p:sp>
            <p:nvSpPr>
              <p:cNvPr id="15" name="TextBox 14"/>
              <p:cNvSpPr txBox="1"/>
              <p:nvPr/>
            </p:nvSpPr>
            <p:spPr>
              <a:xfrm>
                <a:off x="218318" y="1951649"/>
                <a:ext cx="6556199" cy="5170646"/>
              </a:xfrm>
              <a:prstGeom prst="rect">
                <a:avLst/>
              </a:prstGeom>
              <a:noFill/>
            </p:spPr>
            <p:txBody>
              <a:bodyPr wrap="square" rtlCol="0">
                <a:spAutoFit/>
              </a:bodyPr>
              <a:lstStyle/>
              <a:p>
                <a:pPr marL="285750" indent="-285750">
                  <a:buFont typeface="Arial" charset="0"/>
                  <a:buChar char="•"/>
                </a:pPr>
                <a:endParaRPr lang="en-US" sz="2200" dirty="0" smtClean="0"/>
              </a:p>
              <a:p>
                <a:pPr marL="285750" indent="-285750">
                  <a:buFont typeface="Arial" charset="0"/>
                  <a:buChar char="•"/>
                </a:pPr>
                <a:r>
                  <a:rPr lang="en-US" sz="2200" dirty="0"/>
                  <a:t>Input node value: </a:t>
                </a:r>
                <a:r>
                  <a:rPr lang="en-US" sz="2200" dirty="0" smtClean="0"/>
                  <a:t>2</a:t>
                </a:r>
              </a:p>
              <a:p>
                <a:pPr marL="285750" indent="-285750">
                  <a:buFont typeface="Arial" charset="0"/>
                  <a:buChar char="•"/>
                </a:pPr>
                <a:r>
                  <a:rPr lang="en-US" sz="2200" dirty="0" smtClean="0"/>
                  <a:t>Recall </a:t>
                </a:r>
                <a:r>
                  <a:rPr lang="en-US" sz="2200" dirty="0"/>
                  <a:t>loss function </a:t>
                </a:r>
                <a:r>
                  <a:rPr lang="en-US" sz="2200" dirty="0" smtClean="0"/>
                  <a:t>MSE is (predicted-target)</a:t>
                </a:r>
                <a:r>
                  <a:rPr lang="en-US" sz="2200" baseline="30000" dirty="0" smtClean="0"/>
                  <a:t>2 </a:t>
                </a:r>
                <a:r>
                  <a:rPr lang="en-US" sz="2200" dirty="0" smtClean="0"/>
                  <a:t>= (error)</a:t>
                </a:r>
                <a:r>
                  <a:rPr lang="en-US" sz="2200" baseline="30000" dirty="0" smtClean="0"/>
                  <a:t>2</a:t>
                </a:r>
                <a:endParaRPr lang="en-US" sz="2200" baseline="30000" dirty="0"/>
              </a:p>
              <a:p>
                <a:pPr marL="285750" indent="-285750">
                  <a:buFont typeface="Arial" charset="0"/>
                  <a:buChar char="•"/>
                </a:pPr>
                <a:r>
                  <a:rPr lang="en-US" sz="2200" dirty="0"/>
                  <a:t>Derivative of loss function MSE: 2 * (error) = 4</a:t>
                </a:r>
              </a:p>
              <a:p>
                <a:pPr marL="285750" indent="-285750">
                  <a:buFont typeface="Arial" charset="0"/>
                  <a:buChar char="•"/>
                </a:pPr>
                <a:r>
                  <a:rPr lang="en-US" sz="2200" dirty="0" smtClean="0"/>
                  <a:t>Activation </a:t>
                </a:r>
                <a:r>
                  <a:rPr lang="en-US" sz="2200" dirty="0"/>
                  <a:t>function derivative: </a:t>
                </a:r>
                <a:r>
                  <a:rPr lang="en-US" sz="2200" dirty="0" smtClean="0"/>
                  <a:t>Is 1 because the node with value 2 is an input</a:t>
                </a:r>
                <a:endParaRPr lang="en-US" sz="2200" dirty="0"/>
              </a:p>
              <a:p>
                <a:pPr marL="285750" indent="-285750">
                  <a:buFont typeface="Arial" charset="0"/>
                  <a:buChar char="•"/>
                </a:pPr>
                <a:r>
                  <a:rPr lang="en-US" sz="2200" dirty="0"/>
                  <a:t>LEARNING RATE = .01</a:t>
                </a:r>
              </a:p>
              <a:p>
                <a:pPr marL="285750" indent="-285750">
                  <a:buFont typeface="Arial" charset="0"/>
                  <a:buChar char="•"/>
                </a:pPr>
                <a:r>
                  <a:rPr lang="en-US" sz="2200" dirty="0"/>
                  <a:t>Adjustment = (2 * 4 * 1) * .01  = .08</a:t>
                </a:r>
              </a:p>
              <a:p>
                <a:pPr marL="285750" indent="-285750">
                  <a:buFont typeface="Arial" charset="0"/>
                  <a:buChar char="•"/>
                </a:pPr>
                <a14:m>
                  <m:oMath xmlns:m="http://schemas.openxmlformats.org/officeDocument/2006/math">
                    <m:r>
                      <a:rPr lang="en-US" sz="2200" b="0" i="1" smtClean="0">
                        <a:latin typeface="Cambria Math" charset="0"/>
                        <a:ea typeface="Cambria Math" charset="0"/>
                        <a:cs typeface="Cambria Math" charset="0"/>
                      </a:rPr>
                      <m:t>𝑛𝑒𝑤</m:t>
                    </m:r>
                    <m:r>
                      <a:rPr lang="en-US" sz="2200" b="0" i="1" smtClean="0">
                        <a:latin typeface="Cambria Math" charset="0"/>
                        <a:ea typeface="Cambria Math" charset="0"/>
                        <a:cs typeface="Cambria Math" charset="0"/>
                      </a:rPr>
                      <m:t>_</m:t>
                    </m:r>
                    <m:r>
                      <a:rPr lang="en-US" sz="2200" b="0" i="1" smtClean="0">
                        <a:latin typeface="Cambria Math" charset="0"/>
                        <a:ea typeface="Cambria Math" charset="0"/>
                        <a:cs typeface="Cambria Math" charset="0"/>
                      </a:rPr>
                      <m:t>𝑤𝑒𝑖𝑔h𝑡</m:t>
                    </m:r>
                    <m:r>
                      <a:rPr lang="en-US" sz="2200" b="0" i="1" smtClean="0">
                        <a:latin typeface="Cambria Math" charset="0"/>
                        <a:ea typeface="Cambria Math" charset="0"/>
                        <a:cs typeface="Cambria Math" charset="0"/>
                      </a:rPr>
                      <m:t>=4−.08=3.92</m:t>
                    </m:r>
                  </m:oMath>
                </a14:m>
                <a:endParaRPr lang="en-US" sz="2200" dirty="0"/>
              </a:p>
              <a:p>
                <a:pPr marL="285750" indent="-285750">
                  <a:buFont typeface="Arial" charset="0"/>
                  <a:buChar char="•"/>
                </a:pPr>
                <a:r>
                  <a:rPr lang="en-US" sz="2200" dirty="0" smtClean="0"/>
                  <a:t>(note this is a </a:t>
                </a:r>
                <a:r>
                  <a:rPr lang="en-US" sz="2200" dirty="0" err="1" smtClean="0"/>
                  <a:t>batchsize</a:t>
                </a:r>
                <a:r>
                  <a:rPr lang="en-US" sz="2200" dirty="0" smtClean="0"/>
                  <a:t> = 1)</a:t>
                </a:r>
              </a:p>
              <a:p>
                <a:pPr marL="285750" indent="-285750">
                  <a:buFont typeface="Arial" charset="0"/>
                  <a:buChar char="•"/>
                </a:pPr>
                <a:endParaRPr lang="en-US" sz="2200" dirty="0"/>
              </a:p>
              <a:p>
                <a:r>
                  <a:rPr lang="en-US" sz="2200" dirty="0" smtClean="0">
                    <a:hlinkClick r:id="rId2"/>
                  </a:rPr>
                  <a:t>A very good video explanation</a:t>
                </a:r>
                <a:endParaRPr lang="en-US" sz="2200" dirty="0" smtClean="0"/>
              </a:p>
              <a:p>
                <a:r>
                  <a:rPr lang="en-US" sz="2200" dirty="0" smtClean="0">
                    <a:hlinkClick r:id="rId3" invalidUrl="https://github.com/stephencwelch/Neural-Networks-Demystified/blob/master/Part 4 Backpropagation.ipynb"/>
                  </a:rPr>
                  <a:t>Interactive code and math Together</a:t>
                </a:r>
                <a:endParaRPr lang="en-US" sz="2200" dirty="0"/>
              </a:p>
              <a:p>
                <a:pPr marL="285750" indent="-285750">
                  <a:buFont typeface="Arial" charset="0"/>
                  <a:buChar char="•"/>
                </a:pPr>
                <a:endParaRPr lang="en-US" sz="22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18318" y="1951649"/>
                <a:ext cx="6556199" cy="5170646"/>
              </a:xfrm>
              <a:prstGeom prst="rect">
                <a:avLst/>
              </a:prstGeom>
              <a:blipFill rotWithShape="0">
                <a:blip r:embed="rId4"/>
                <a:stretch>
                  <a:fillRect l="-1209"/>
                </a:stretch>
              </a:blipFill>
            </p:spPr>
            <p:txBody>
              <a:bodyPr/>
              <a:lstStyle/>
              <a:p>
                <a:r>
                  <a:rPr lang="en-US">
                    <a:noFill/>
                  </a:rPr>
                  <a:t> </a:t>
                </a:r>
              </a:p>
            </p:txBody>
          </p:sp>
        </mc:Fallback>
      </mc:AlternateContent>
      <p:pic>
        <p:nvPicPr>
          <p:cNvPr id="19" name="Picture 18"/>
          <p:cNvPicPr>
            <a:picLocks noChangeAspect="1"/>
          </p:cNvPicPr>
          <p:nvPr/>
        </p:nvPicPr>
        <p:blipFill>
          <a:blip r:embed="rId5"/>
          <a:stretch>
            <a:fillRect/>
          </a:stretch>
        </p:blipFill>
        <p:spPr>
          <a:xfrm>
            <a:off x="6676116" y="2661142"/>
            <a:ext cx="5029200" cy="3378200"/>
          </a:xfrm>
          <a:prstGeom prst="rect">
            <a:avLst/>
          </a:prstGeom>
        </p:spPr>
      </p:pic>
      <p:sp>
        <p:nvSpPr>
          <p:cNvPr id="14" name="TextBox 13"/>
          <p:cNvSpPr txBox="1"/>
          <p:nvPr/>
        </p:nvSpPr>
        <p:spPr>
          <a:xfrm>
            <a:off x="7615429" y="1450705"/>
            <a:ext cx="979755" cy="369332"/>
          </a:xfrm>
          <a:prstGeom prst="rect">
            <a:avLst/>
          </a:prstGeom>
          <a:noFill/>
        </p:spPr>
        <p:txBody>
          <a:bodyPr wrap="none" rtlCol="0">
            <a:spAutoFit/>
          </a:bodyPr>
          <a:lstStyle/>
          <a:p>
            <a:r>
              <a:rPr lang="en-US" dirty="0"/>
              <a:t>w = </a:t>
            </a:r>
            <a:r>
              <a:rPr lang="en-US" dirty="0" smtClean="0"/>
              <a:t>3.92</a:t>
            </a:r>
            <a:endParaRPr lang="en-US" dirty="0"/>
          </a:p>
        </p:txBody>
      </p:sp>
      <p:sp>
        <p:nvSpPr>
          <p:cNvPr id="3" name="TextBox 2"/>
          <p:cNvSpPr txBox="1"/>
          <p:nvPr/>
        </p:nvSpPr>
        <p:spPr>
          <a:xfrm>
            <a:off x="7243190" y="5934670"/>
            <a:ext cx="4788976" cy="923330"/>
          </a:xfrm>
          <a:prstGeom prst="rect">
            <a:avLst/>
          </a:prstGeom>
          <a:noFill/>
        </p:spPr>
        <p:txBody>
          <a:bodyPr wrap="square" rtlCol="0">
            <a:spAutoFit/>
          </a:bodyPr>
          <a:lstStyle/>
          <a:p>
            <a:r>
              <a:rPr lang="en-US" dirty="0" smtClean="0"/>
              <a:t>A graph of multiple iterations of gradient decent to adjust weights</a:t>
            </a:r>
            <a:r>
              <a:rPr lang="mr-IN" dirty="0" smtClean="0"/>
              <a:t>…</a:t>
            </a:r>
            <a:r>
              <a:rPr lang="en-US" dirty="0" smtClean="0"/>
              <a:t> see how the predictions get closer to the expected over iterations</a:t>
            </a:r>
            <a:endParaRPr lang="en-US" dirty="0"/>
          </a:p>
        </p:txBody>
      </p:sp>
      <p:sp>
        <p:nvSpPr>
          <p:cNvPr id="7" name="TextBox 6"/>
          <p:cNvSpPr txBox="1"/>
          <p:nvPr/>
        </p:nvSpPr>
        <p:spPr>
          <a:xfrm>
            <a:off x="6400831" y="1100333"/>
            <a:ext cx="1245854" cy="369332"/>
          </a:xfrm>
          <a:prstGeom prst="rect">
            <a:avLst/>
          </a:prstGeom>
          <a:noFill/>
        </p:spPr>
        <p:txBody>
          <a:bodyPr wrap="none" rtlCol="0">
            <a:spAutoFit/>
          </a:bodyPr>
          <a:lstStyle/>
          <a:p>
            <a:r>
              <a:rPr lang="en-US" dirty="0" smtClean="0"/>
              <a:t>Input Node</a:t>
            </a:r>
            <a:endParaRPr lang="en-US" dirty="0"/>
          </a:p>
        </p:txBody>
      </p:sp>
      <p:sp>
        <p:nvSpPr>
          <p:cNvPr id="8" name="TextBox 7"/>
          <p:cNvSpPr txBox="1"/>
          <p:nvPr/>
        </p:nvSpPr>
        <p:spPr>
          <a:xfrm>
            <a:off x="8336328" y="1112906"/>
            <a:ext cx="1417376" cy="369332"/>
          </a:xfrm>
          <a:prstGeom prst="rect">
            <a:avLst/>
          </a:prstGeom>
          <a:noFill/>
        </p:spPr>
        <p:txBody>
          <a:bodyPr wrap="none" rtlCol="0">
            <a:spAutoFit/>
          </a:bodyPr>
          <a:lstStyle/>
          <a:p>
            <a:r>
              <a:rPr lang="en-US" smtClean="0"/>
              <a:t>Output Node</a:t>
            </a:r>
            <a:endParaRPr lang="en-US"/>
          </a:p>
        </p:txBody>
      </p:sp>
      <p:sp>
        <p:nvSpPr>
          <p:cNvPr id="17" name="TextBox 16"/>
          <p:cNvSpPr txBox="1"/>
          <p:nvPr/>
        </p:nvSpPr>
        <p:spPr>
          <a:xfrm>
            <a:off x="10115389" y="1664167"/>
            <a:ext cx="2159053" cy="369332"/>
          </a:xfrm>
          <a:prstGeom prst="rect">
            <a:avLst/>
          </a:prstGeom>
          <a:noFill/>
        </p:spPr>
        <p:txBody>
          <a:bodyPr wrap="none" rtlCol="0">
            <a:spAutoFit/>
          </a:bodyPr>
          <a:lstStyle/>
          <a:p>
            <a:r>
              <a:rPr lang="en-US" dirty="0" smtClean="0"/>
              <a:t>Predicted </a:t>
            </a:r>
            <a:r>
              <a:rPr lang="en-US" dirty="0"/>
              <a:t>value: </a:t>
            </a:r>
            <a:r>
              <a:rPr lang="nb-NO" dirty="0"/>
              <a:t>7.84</a:t>
            </a:r>
            <a:endParaRPr lang="en-US" dirty="0"/>
          </a:p>
        </p:txBody>
      </p:sp>
      <p:sp>
        <p:nvSpPr>
          <p:cNvPr id="18" name="TextBox 17"/>
          <p:cNvSpPr txBox="1"/>
          <p:nvPr/>
        </p:nvSpPr>
        <p:spPr>
          <a:xfrm>
            <a:off x="10136026" y="2420974"/>
            <a:ext cx="1179618" cy="369332"/>
          </a:xfrm>
          <a:prstGeom prst="rect">
            <a:avLst/>
          </a:prstGeom>
          <a:noFill/>
        </p:spPr>
        <p:txBody>
          <a:bodyPr wrap="none" rtlCol="0">
            <a:spAutoFit/>
          </a:bodyPr>
          <a:lstStyle/>
          <a:p>
            <a:r>
              <a:rPr lang="en-US" dirty="0"/>
              <a:t>Error: </a:t>
            </a:r>
            <a:r>
              <a:rPr lang="nb-NO" dirty="0"/>
              <a:t>1.84</a:t>
            </a:r>
            <a:endParaRPr lang="en-US" dirty="0"/>
          </a:p>
        </p:txBody>
      </p:sp>
    </p:spTree>
    <p:extLst>
      <p:ext uri="{BB962C8B-B14F-4D97-AF65-F5344CB8AC3E}">
        <p14:creationId xmlns:p14="http://schemas.microsoft.com/office/powerpoint/2010/main" val="1346703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1"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4" grpId="0"/>
      <p:bldP spid="17" grpId="0"/>
      <p:bldP spid="18"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Expanding to Multiple Layers (Backpropagation)</a:t>
            </a:r>
          </a:p>
        </p:txBody>
      </p:sp>
      <p:sp>
        <p:nvSpPr>
          <p:cNvPr id="124" name="TextBox 123"/>
          <p:cNvSpPr txBox="1"/>
          <p:nvPr/>
        </p:nvSpPr>
        <p:spPr>
          <a:xfrm>
            <a:off x="8531243" y="5134239"/>
            <a:ext cx="2714782"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dirty="0"/>
              <a:t>Test Grade Target Value: 80</a:t>
            </a:r>
          </a:p>
        </p:txBody>
      </p:sp>
      <p:sp>
        <p:nvSpPr>
          <p:cNvPr id="125" name="TextBox 124"/>
          <p:cNvSpPr txBox="1"/>
          <p:nvPr/>
        </p:nvSpPr>
        <p:spPr>
          <a:xfrm>
            <a:off x="715425" y="2038594"/>
            <a:ext cx="7423507"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dirty="0"/>
              <a:t>Assume each hidden layer has the </a:t>
            </a:r>
            <a:r>
              <a:rPr lang="en-US" dirty="0" err="1"/>
              <a:t>ReLu</a:t>
            </a:r>
            <a:r>
              <a:rPr lang="en-US" dirty="0"/>
              <a:t> activation </a:t>
            </a:r>
            <a:r>
              <a:rPr lang="en-US" dirty="0" smtClean="0"/>
              <a:t>function and </a:t>
            </a:r>
            <a:r>
              <a:rPr lang="en-US" dirty="0" err="1" smtClean="0"/>
              <a:t>batchsize</a:t>
            </a:r>
            <a:r>
              <a:rPr lang="en-US" dirty="0" smtClean="0"/>
              <a:t> = 1.</a:t>
            </a:r>
            <a:endParaRPr lang="en-US" dirty="0"/>
          </a:p>
        </p:txBody>
      </p:sp>
      <p:sp>
        <p:nvSpPr>
          <p:cNvPr id="32" name="Rectangle 31">
            <a:extLst>
              <a:ext uri="{FF2B5EF4-FFF2-40B4-BE49-F238E27FC236}">
                <a16:creationId xmlns:a16="http://schemas.microsoft.com/office/drawing/2014/main" xmlns="" id="{98B88090-4AD5-4F87-AD5F-74F182D97AED}"/>
              </a:ext>
            </a:extLst>
          </p:cNvPr>
          <p:cNvSpPr/>
          <p:nvPr/>
        </p:nvSpPr>
        <p:spPr>
          <a:xfrm>
            <a:off x="1806899" y="3039357"/>
            <a:ext cx="1223868"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8</a:t>
            </a:r>
          </a:p>
        </p:txBody>
      </p:sp>
      <p:sp>
        <p:nvSpPr>
          <p:cNvPr id="33" name="Rectangle 32">
            <a:extLst>
              <a:ext uri="{FF2B5EF4-FFF2-40B4-BE49-F238E27FC236}">
                <a16:creationId xmlns:a16="http://schemas.microsoft.com/office/drawing/2014/main" xmlns="" id="{2049A503-4D10-4D31-8585-779411F377AE}"/>
              </a:ext>
            </a:extLst>
          </p:cNvPr>
          <p:cNvSpPr/>
          <p:nvPr/>
        </p:nvSpPr>
        <p:spPr>
          <a:xfrm>
            <a:off x="1810836" y="4201881"/>
            <a:ext cx="1219930"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34" name="Oval 33">
            <a:extLst>
              <a:ext uri="{FF2B5EF4-FFF2-40B4-BE49-F238E27FC236}">
                <a16:creationId xmlns:a16="http://schemas.microsoft.com/office/drawing/2014/main" xmlns="" id="{B9751182-F8D8-4036-A86F-073FFD1C8A0B}"/>
              </a:ext>
            </a:extLst>
          </p:cNvPr>
          <p:cNvSpPr/>
          <p:nvPr/>
        </p:nvSpPr>
        <p:spPr>
          <a:xfrm>
            <a:off x="6091971" y="3592518"/>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74</a:t>
            </a:r>
          </a:p>
        </p:txBody>
      </p:sp>
      <p:cxnSp>
        <p:nvCxnSpPr>
          <p:cNvPr id="35" name="Straight Arrow Connector 34">
            <a:extLst>
              <a:ext uri="{FF2B5EF4-FFF2-40B4-BE49-F238E27FC236}">
                <a16:creationId xmlns:a16="http://schemas.microsoft.com/office/drawing/2014/main" xmlns="" id="{DFFCFD90-DA04-4426-9376-358B6C881BE8}"/>
              </a:ext>
            </a:extLst>
          </p:cNvPr>
          <p:cNvCxnSpPr>
            <a:cxnSpLocks/>
            <a:endCxn id="39" idx="2"/>
          </p:cNvCxnSpPr>
          <p:nvPr/>
        </p:nvCxnSpPr>
        <p:spPr>
          <a:xfrm flipV="1">
            <a:off x="3030767" y="3346716"/>
            <a:ext cx="1334358"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50472833-A364-4DDE-B784-29D52359D45D}"/>
              </a:ext>
            </a:extLst>
          </p:cNvPr>
          <p:cNvCxnSpPr>
            <a:endCxn id="40" idx="2"/>
          </p:cNvCxnSpPr>
          <p:nvPr/>
        </p:nvCxnSpPr>
        <p:spPr>
          <a:xfrm flipV="1">
            <a:off x="3030766" y="4509240"/>
            <a:ext cx="1334359"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xmlns="" id="{C74F13F5-7CAC-4CDA-89A5-66B4FBE6F8A3}"/>
              </a:ext>
            </a:extLst>
          </p:cNvPr>
          <p:cNvSpPr/>
          <p:nvPr/>
        </p:nvSpPr>
        <p:spPr>
          <a:xfrm>
            <a:off x="4365125" y="2980956"/>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xmlns="" id="{B39588E7-2AA9-41FE-A33A-B3281C396E9A}"/>
              </a:ext>
            </a:extLst>
          </p:cNvPr>
          <p:cNvSpPr/>
          <p:nvPr/>
        </p:nvSpPr>
        <p:spPr>
          <a:xfrm>
            <a:off x="4365125" y="4143480"/>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Arrow Connector 40">
            <a:extLst>
              <a:ext uri="{FF2B5EF4-FFF2-40B4-BE49-F238E27FC236}">
                <a16:creationId xmlns:a16="http://schemas.microsoft.com/office/drawing/2014/main" xmlns="" id="{6B344C2C-5A40-47B7-BC9F-156491FA1717}"/>
              </a:ext>
            </a:extLst>
          </p:cNvPr>
          <p:cNvCxnSpPr>
            <a:endCxn id="39" idx="2"/>
          </p:cNvCxnSpPr>
          <p:nvPr/>
        </p:nvCxnSpPr>
        <p:spPr>
          <a:xfrm flipV="1">
            <a:off x="3030766" y="3346716"/>
            <a:ext cx="1334359" cy="1167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3863EC04-CC43-4BB1-B598-533A1C163F92}"/>
              </a:ext>
            </a:extLst>
          </p:cNvPr>
          <p:cNvCxnSpPr>
            <a:endCxn id="40" idx="2"/>
          </p:cNvCxnSpPr>
          <p:nvPr/>
        </p:nvCxnSpPr>
        <p:spPr>
          <a:xfrm>
            <a:off x="3030767" y="3351483"/>
            <a:ext cx="1334358" cy="1157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xmlns="" id="{5D335751-75F2-4AF5-B52D-C1CD362A8F15}"/>
              </a:ext>
            </a:extLst>
          </p:cNvPr>
          <p:cNvCxnSpPr>
            <a:stCxn id="39" idx="6"/>
            <a:endCxn id="34" idx="2"/>
          </p:cNvCxnSpPr>
          <p:nvPr/>
        </p:nvCxnSpPr>
        <p:spPr>
          <a:xfrm>
            <a:off x="5548466" y="3346716"/>
            <a:ext cx="543505" cy="611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xmlns="" id="{10D6B312-DC2F-40F8-B985-62187AE4A1B5}"/>
              </a:ext>
            </a:extLst>
          </p:cNvPr>
          <p:cNvCxnSpPr>
            <a:stCxn id="40" idx="6"/>
            <a:endCxn id="34" idx="2"/>
          </p:cNvCxnSpPr>
          <p:nvPr/>
        </p:nvCxnSpPr>
        <p:spPr>
          <a:xfrm flipV="1">
            <a:off x="5548466" y="3958278"/>
            <a:ext cx="543505" cy="550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9BDF917A-AE72-4735-BFFC-BBE528AB9810}"/>
              </a:ext>
            </a:extLst>
          </p:cNvPr>
          <p:cNvSpPr txBox="1"/>
          <p:nvPr/>
        </p:nvSpPr>
        <p:spPr>
          <a:xfrm>
            <a:off x="3446662" y="3050088"/>
            <a:ext cx="301686" cy="369332"/>
          </a:xfrm>
          <a:prstGeom prst="rect">
            <a:avLst/>
          </a:prstGeom>
          <a:noFill/>
        </p:spPr>
        <p:txBody>
          <a:bodyPr wrap="square" rtlCol="0">
            <a:spAutoFit/>
          </a:bodyPr>
          <a:lstStyle/>
          <a:p>
            <a:r>
              <a:rPr lang="en-US" dirty="0">
                <a:solidFill>
                  <a:srgbClr val="FFC000"/>
                </a:solidFill>
              </a:rPr>
              <a:t>1</a:t>
            </a:r>
          </a:p>
        </p:txBody>
      </p:sp>
      <p:sp>
        <p:nvSpPr>
          <p:cNvPr id="52" name="TextBox 51">
            <a:extLst>
              <a:ext uri="{FF2B5EF4-FFF2-40B4-BE49-F238E27FC236}">
                <a16:creationId xmlns:a16="http://schemas.microsoft.com/office/drawing/2014/main" xmlns="" id="{DD0E06F1-4FB8-4033-9758-3FB295BBDD15}"/>
              </a:ext>
            </a:extLst>
          </p:cNvPr>
          <p:cNvSpPr txBox="1"/>
          <p:nvPr/>
        </p:nvSpPr>
        <p:spPr>
          <a:xfrm>
            <a:off x="3534322" y="4438734"/>
            <a:ext cx="301686" cy="369332"/>
          </a:xfrm>
          <a:prstGeom prst="rect">
            <a:avLst/>
          </a:prstGeom>
          <a:noFill/>
        </p:spPr>
        <p:txBody>
          <a:bodyPr wrap="square" rtlCol="0">
            <a:spAutoFit/>
          </a:bodyPr>
          <a:lstStyle/>
          <a:p>
            <a:r>
              <a:rPr lang="en-US" dirty="0">
                <a:solidFill>
                  <a:srgbClr val="FFC000"/>
                </a:solidFill>
              </a:rPr>
              <a:t>2</a:t>
            </a:r>
          </a:p>
        </p:txBody>
      </p:sp>
      <p:sp>
        <p:nvSpPr>
          <p:cNvPr id="53" name="TextBox 52">
            <a:extLst>
              <a:ext uri="{FF2B5EF4-FFF2-40B4-BE49-F238E27FC236}">
                <a16:creationId xmlns:a16="http://schemas.microsoft.com/office/drawing/2014/main" xmlns="" id="{A63F3445-E83C-407F-AD27-3DC7CDB5C444}"/>
              </a:ext>
            </a:extLst>
          </p:cNvPr>
          <p:cNvSpPr txBox="1"/>
          <p:nvPr/>
        </p:nvSpPr>
        <p:spPr>
          <a:xfrm>
            <a:off x="3809038" y="3828623"/>
            <a:ext cx="336404" cy="369332"/>
          </a:xfrm>
          <a:prstGeom prst="rect">
            <a:avLst/>
          </a:prstGeom>
          <a:noFill/>
        </p:spPr>
        <p:txBody>
          <a:bodyPr wrap="square" rtlCol="0">
            <a:spAutoFit/>
          </a:bodyPr>
          <a:lstStyle/>
          <a:p>
            <a:r>
              <a:rPr lang="en-US" dirty="0">
                <a:solidFill>
                  <a:srgbClr val="FFC000"/>
                </a:solidFill>
              </a:rPr>
              <a:t>8</a:t>
            </a:r>
          </a:p>
        </p:txBody>
      </p:sp>
      <p:sp>
        <p:nvSpPr>
          <p:cNvPr id="54" name="TextBox 53">
            <a:extLst>
              <a:ext uri="{FF2B5EF4-FFF2-40B4-BE49-F238E27FC236}">
                <a16:creationId xmlns:a16="http://schemas.microsoft.com/office/drawing/2014/main" xmlns="" id="{A2727856-FA09-4250-82B6-33B0F7ED7E67}"/>
              </a:ext>
            </a:extLst>
          </p:cNvPr>
          <p:cNvSpPr txBox="1"/>
          <p:nvPr/>
        </p:nvSpPr>
        <p:spPr>
          <a:xfrm>
            <a:off x="3725891" y="3429790"/>
            <a:ext cx="371175" cy="369332"/>
          </a:xfrm>
          <a:prstGeom prst="rect">
            <a:avLst/>
          </a:prstGeom>
          <a:noFill/>
        </p:spPr>
        <p:txBody>
          <a:bodyPr wrap="square" rtlCol="0">
            <a:spAutoFit/>
          </a:bodyPr>
          <a:lstStyle/>
          <a:p>
            <a:r>
              <a:rPr lang="en-US" dirty="0">
                <a:solidFill>
                  <a:srgbClr val="FFC000"/>
                </a:solidFill>
              </a:rPr>
              <a:t>-3</a:t>
            </a:r>
          </a:p>
        </p:txBody>
      </p:sp>
      <p:sp>
        <p:nvSpPr>
          <p:cNvPr id="55" name="Rectangle 54">
            <a:extLst>
              <a:ext uri="{FF2B5EF4-FFF2-40B4-BE49-F238E27FC236}">
                <a16:creationId xmlns:a16="http://schemas.microsoft.com/office/drawing/2014/main" xmlns="" id="{6F188D8F-2A49-4752-AB70-1009D7152377}"/>
              </a:ext>
            </a:extLst>
          </p:cNvPr>
          <p:cNvSpPr/>
          <p:nvPr/>
        </p:nvSpPr>
        <p:spPr>
          <a:xfrm>
            <a:off x="671641" y="3174786"/>
            <a:ext cx="929870" cy="369332"/>
          </a:xfrm>
          <a:prstGeom prst="rect">
            <a:avLst/>
          </a:prstGeom>
        </p:spPr>
        <p:txBody>
          <a:bodyPr wrap="none">
            <a:spAutoFit/>
          </a:bodyPr>
          <a:lstStyle/>
          <a:p>
            <a:pPr algn="ctr"/>
            <a:r>
              <a:rPr lang="en-US" dirty="0"/>
              <a:t>hr. slept</a:t>
            </a:r>
          </a:p>
        </p:txBody>
      </p:sp>
      <p:sp>
        <p:nvSpPr>
          <p:cNvPr id="56" name="Rectangle 55">
            <a:extLst>
              <a:ext uri="{FF2B5EF4-FFF2-40B4-BE49-F238E27FC236}">
                <a16:creationId xmlns:a16="http://schemas.microsoft.com/office/drawing/2014/main" xmlns="" id="{7AD18869-84F4-4C3A-8302-34F5CD238774}"/>
              </a:ext>
            </a:extLst>
          </p:cNvPr>
          <p:cNvSpPr/>
          <p:nvPr/>
        </p:nvSpPr>
        <p:spPr>
          <a:xfrm>
            <a:off x="485533" y="4328805"/>
            <a:ext cx="1171988" cy="369332"/>
          </a:xfrm>
          <a:prstGeom prst="rect">
            <a:avLst/>
          </a:prstGeom>
        </p:spPr>
        <p:txBody>
          <a:bodyPr wrap="none">
            <a:spAutoFit/>
          </a:bodyPr>
          <a:lstStyle/>
          <a:p>
            <a:pPr algn="ctr"/>
            <a:r>
              <a:rPr lang="en-US" dirty="0"/>
              <a:t>hr. studied</a:t>
            </a:r>
          </a:p>
        </p:txBody>
      </p:sp>
      <p:sp>
        <p:nvSpPr>
          <p:cNvPr id="57" name="TextBox 56">
            <a:extLst>
              <a:ext uri="{FF2B5EF4-FFF2-40B4-BE49-F238E27FC236}">
                <a16:creationId xmlns:a16="http://schemas.microsoft.com/office/drawing/2014/main" xmlns="" id="{A3C6A012-946B-4315-88DE-63BE1C662DB2}"/>
              </a:ext>
            </a:extLst>
          </p:cNvPr>
          <p:cNvSpPr txBox="1"/>
          <p:nvPr/>
        </p:nvSpPr>
        <p:spPr>
          <a:xfrm>
            <a:off x="5691425" y="3304710"/>
            <a:ext cx="441133" cy="369332"/>
          </a:xfrm>
          <a:prstGeom prst="rect">
            <a:avLst/>
          </a:prstGeom>
          <a:noFill/>
        </p:spPr>
        <p:txBody>
          <a:bodyPr wrap="square" rtlCol="0">
            <a:spAutoFit/>
          </a:bodyPr>
          <a:lstStyle/>
          <a:p>
            <a:r>
              <a:rPr lang="en-US" dirty="0">
                <a:solidFill>
                  <a:srgbClr val="FFC000"/>
                </a:solidFill>
              </a:rPr>
              <a:t>-2</a:t>
            </a:r>
          </a:p>
        </p:txBody>
      </p:sp>
      <p:sp>
        <p:nvSpPr>
          <p:cNvPr id="58" name="TextBox 57">
            <a:extLst>
              <a:ext uri="{FF2B5EF4-FFF2-40B4-BE49-F238E27FC236}">
                <a16:creationId xmlns:a16="http://schemas.microsoft.com/office/drawing/2014/main" xmlns="" id="{3259B26C-0E3A-43FA-AE22-49D5E64B8233}"/>
              </a:ext>
            </a:extLst>
          </p:cNvPr>
          <p:cNvSpPr txBox="1"/>
          <p:nvPr/>
        </p:nvSpPr>
        <p:spPr>
          <a:xfrm>
            <a:off x="5701781" y="4181914"/>
            <a:ext cx="273310" cy="369332"/>
          </a:xfrm>
          <a:prstGeom prst="rect">
            <a:avLst/>
          </a:prstGeom>
          <a:noFill/>
        </p:spPr>
        <p:txBody>
          <a:bodyPr wrap="square" rtlCol="0">
            <a:spAutoFit/>
          </a:bodyPr>
          <a:lstStyle/>
          <a:p>
            <a:r>
              <a:rPr lang="en-US" dirty="0">
                <a:solidFill>
                  <a:srgbClr val="FFC000"/>
                </a:solidFill>
              </a:rPr>
              <a:t>1</a:t>
            </a:r>
          </a:p>
        </p:txBody>
      </p:sp>
      <p:sp>
        <p:nvSpPr>
          <p:cNvPr id="59" name="Rectangle 58">
            <a:extLst>
              <a:ext uri="{FF2B5EF4-FFF2-40B4-BE49-F238E27FC236}">
                <a16:creationId xmlns:a16="http://schemas.microsoft.com/office/drawing/2014/main" xmlns="" id="{DA66B453-6852-46C1-BF67-1E3821DED861}"/>
              </a:ext>
            </a:extLst>
          </p:cNvPr>
          <p:cNvSpPr/>
          <p:nvPr/>
        </p:nvSpPr>
        <p:spPr>
          <a:xfrm>
            <a:off x="7338694" y="3729098"/>
            <a:ext cx="2647008" cy="369332"/>
          </a:xfrm>
          <a:prstGeom prst="rect">
            <a:avLst/>
          </a:prstGeom>
        </p:spPr>
        <p:txBody>
          <a:bodyPr wrap="none">
            <a:spAutoFit/>
          </a:bodyPr>
          <a:lstStyle/>
          <a:p>
            <a:pPr algn="ctr"/>
            <a:r>
              <a:rPr lang="en-US" dirty="0"/>
              <a:t>Test grade predicted value</a:t>
            </a:r>
          </a:p>
        </p:txBody>
      </p:sp>
      <p:cxnSp>
        <p:nvCxnSpPr>
          <p:cNvPr id="60" name="Straight Connector 59">
            <a:extLst>
              <a:ext uri="{FF2B5EF4-FFF2-40B4-BE49-F238E27FC236}">
                <a16:creationId xmlns:a16="http://schemas.microsoft.com/office/drawing/2014/main" xmlns="" id="{6ADB25E3-9BC0-42AD-9F0D-90FBE9E1A69C}"/>
              </a:ext>
            </a:extLst>
          </p:cNvPr>
          <p:cNvCxnSpPr>
            <a:stCxn id="39" idx="0"/>
            <a:endCxn id="39" idx="4"/>
          </p:cNvCxnSpPr>
          <p:nvPr/>
        </p:nvCxnSpPr>
        <p:spPr>
          <a:xfrm>
            <a:off x="4956796" y="2980956"/>
            <a:ext cx="0" cy="731520"/>
          </a:xfrm>
          <a:prstGeom prst="line">
            <a:avLst/>
          </a:prstGeom>
        </p:spPr>
        <p:style>
          <a:lnRef idx="3">
            <a:schemeClr val="dk1"/>
          </a:lnRef>
          <a:fillRef idx="0">
            <a:schemeClr val="dk1"/>
          </a:fillRef>
          <a:effectRef idx="2">
            <a:schemeClr val="dk1"/>
          </a:effectRef>
          <a:fontRef idx="minor">
            <a:schemeClr val="tx1"/>
          </a:fontRef>
        </p:style>
      </p:cxnSp>
      <p:sp>
        <p:nvSpPr>
          <p:cNvPr id="61" name="TextBox 60">
            <a:extLst>
              <a:ext uri="{FF2B5EF4-FFF2-40B4-BE49-F238E27FC236}">
                <a16:creationId xmlns:a16="http://schemas.microsoft.com/office/drawing/2014/main" xmlns="" id="{10C75D46-352E-4305-AA07-899AD2BA1F97}"/>
              </a:ext>
            </a:extLst>
          </p:cNvPr>
          <p:cNvSpPr txBox="1"/>
          <p:nvPr/>
        </p:nvSpPr>
        <p:spPr>
          <a:xfrm>
            <a:off x="4477927" y="3173013"/>
            <a:ext cx="429397" cy="369332"/>
          </a:xfrm>
          <a:prstGeom prst="rect">
            <a:avLst/>
          </a:prstGeom>
          <a:noFill/>
        </p:spPr>
        <p:txBody>
          <a:bodyPr wrap="square" rtlCol="0">
            <a:spAutoFit/>
          </a:bodyPr>
          <a:lstStyle/>
          <a:p>
            <a:r>
              <a:rPr lang="en-US" dirty="0"/>
              <a:t>-7</a:t>
            </a:r>
          </a:p>
        </p:txBody>
      </p:sp>
      <p:sp>
        <p:nvSpPr>
          <p:cNvPr id="62" name="TextBox 61">
            <a:extLst>
              <a:ext uri="{FF2B5EF4-FFF2-40B4-BE49-F238E27FC236}">
                <a16:creationId xmlns:a16="http://schemas.microsoft.com/office/drawing/2014/main" xmlns="" id="{20E202C7-ED89-43C9-B6C9-B7EE6B193BCF}"/>
              </a:ext>
            </a:extLst>
          </p:cNvPr>
          <p:cNvSpPr txBox="1"/>
          <p:nvPr/>
        </p:nvSpPr>
        <p:spPr>
          <a:xfrm>
            <a:off x="4966101" y="3144616"/>
            <a:ext cx="576012"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0</a:t>
            </a:r>
            <a:endParaRPr lang="en-US" dirty="0">
              <a:latin typeface="Symbol" panose="05050102010706020507" pitchFamily="18" charset="2"/>
            </a:endParaRPr>
          </a:p>
        </p:txBody>
      </p:sp>
      <p:cxnSp>
        <p:nvCxnSpPr>
          <p:cNvPr id="63" name="Straight Connector 62">
            <a:extLst>
              <a:ext uri="{FF2B5EF4-FFF2-40B4-BE49-F238E27FC236}">
                <a16:creationId xmlns:a16="http://schemas.microsoft.com/office/drawing/2014/main" xmlns="" id="{005DB862-DFA1-44B2-8701-40D69DE21694}"/>
              </a:ext>
            </a:extLst>
          </p:cNvPr>
          <p:cNvCxnSpPr/>
          <p:nvPr/>
        </p:nvCxnSpPr>
        <p:spPr>
          <a:xfrm>
            <a:off x="4942010" y="4146033"/>
            <a:ext cx="0" cy="731520"/>
          </a:xfrm>
          <a:prstGeom prst="line">
            <a:avLst/>
          </a:prstGeom>
        </p:spPr>
        <p:style>
          <a:lnRef idx="3">
            <a:schemeClr val="dk1"/>
          </a:lnRef>
          <a:fillRef idx="0">
            <a:schemeClr val="dk1"/>
          </a:fillRef>
          <a:effectRef idx="2">
            <a:schemeClr val="dk1"/>
          </a:effectRef>
          <a:fontRef idx="minor">
            <a:schemeClr val="tx1"/>
          </a:fontRef>
        </p:style>
      </p:cxnSp>
      <p:sp>
        <p:nvSpPr>
          <p:cNvPr id="64" name="TextBox 63">
            <a:extLst>
              <a:ext uri="{FF2B5EF4-FFF2-40B4-BE49-F238E27FC236}">
                <a16:creationId xmlns:a16="http://schemas.microsoft.com/office/drawing/2014/main" xmlns="" id="{F9FFAC76-2BBE-46EA-A88A-5FD5A374EC93}"/>
              </a:ext>
            </a:extLst>
          </p:cNvPr>
          <p:cNvSpPr txBox="1"/>
          <p:nvPr/>
        </p:nvSpPr>
        <p:spPr>
          <a:xfrm>
            <a:off x="4497164" y="4346774"/>
            <a:ext cx="428903" cy="369332"/>
          </a:xfrm>
          <a:prstGeom prst="rect">
            <a:avLst/>
          </a:prstGeom>
          <a:noFill/>
        </p:spPr>
        <p:txBody>
          <a:bodyPr wrap="square" rtlCol="0">
            <a:spAutoFit/>
          </a:bodyPr>
          <a:lstStyle/>
          <a:p>
            <a:r>
              <a:rPr lang="en-US" dirty="0"/>
              <a:t>74</a:t>
            </a:r>
          </a:p>
        </p:txBody>
      </p:sp>
      <p:sp>
        <p:nvSpPr>
          <p:cNvPr id="65" name="TextBox 64">
            <a:extLst>
              <a:ext uri="{FF2B5EF4-FFF2-40B4-BE49-F238E27FC236}">
                <a16:creationId xmlns:a16="http://schemas.microsoft.com/office/drawing/2014/main" xmlns="" id="{18CAC8A4-9353-4CB1-9BA2-857F343FCABA}"/>
              </a:ext>
            </a:extLst>
          </p:cNvPr>
          <p:cNvSpPr txBox="1"/>
          <p:nvPr/>
        </p:nvSpPr>
        <p:spPr>
          <a:xfrm>
            <a:off x="4907324" y="4313195"/>
            <a:ext cx="657607"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a:t>
            </a:r>
            <a:r>
              <a:rPr lang="en-US" dirty="0">
                <a:sym typeface="Symbol" panose="05050102010706020507" pitchFamily="18" charset="2"/>
              </a:rPr>
              <a:t>74</a:t>
            </a:r>
            <a:endParaRPr lang="en-US" dirty="0">
              <a:latin typeface="Symbol" panose="05050102010706020507" pitchFamily="18" charset="2"/>
            </a:endParaRPr>
          </a:p>
        </p:txBody>
      </p:sp>
      <p:sp>
        <p:nvSpPr>
          <p:cNvPr id="3" name="Rectangle 2">
            <a:extLst>
              <a:ext uri="{FF2B5EF4-FFF2-40B4-BE49-F238E27FC236}">
                <a16:creationId xmlns:a16="http://schemas.microsoft.com/office/drawing/2014/main" xmlns="" id="{3A2C6312-3C6B-40FF-90F2-3F4C86C499BD}"/>
              </a:ext>
            </a:extLst>
          </p:cNvPr>
          <p:cNvSpPr/>
          <p:nvPr/>
        </p:nvSpPr>
        <p:spPr>
          <a:xfrm>
            <a:off x="8531243" y="4481003"/>
            <a:ext cx="2229052"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Error = (74-80) = -6</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xmlns="" id="{621C9405-8D4E-4A84-9BE9-CC60226941A5}"/>
                  </a:ext>
                </a:extLst>
              </p:cNvPr>
              <p:cNvSpPr/>
              <p:nvPr/>
            </p:nvSpPr>
            <p:spPr>
              <a:xfrm>
                <a:off x="1074363" y="5411450"/>
                <a:ext cx="7174404" cy="9106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a:latin typeface="Cambria Math" charset="0"/>
                            </a:rPr>
                            <m:t>𝑔𝑟𝑎𝑑𝑖𝑒𝑛𝑡</m:t>
                          </m:r>
                        </m:e>
                        <m:sub>
                          <m:r>
                            <a:rPr lang="en-US" b="0" i="1" smtClean="0">
                              <a:latin typeface="Cambria Math" panose="02040503050406030204" pitchFamily="18" charset="0"/>
                            </a:rPr>
                            <m:t>𝑤</m:t>
                          </m:r>
                        </m:sub>
                      </m:sSub>
                      <m:r>
                        <a:rPr lang="en-US" i="1">
                          <a:latin typeface="Cambria Math" charset="0"/>
                        </a:rPr>
                        <m:t>=</m:t>
                      </m:r>
                      <m:d>
                        <m:dPr>
                          <m:ctrlPr>
                            <a:rPr lang="en-US" i="1" smtClean="0">
                              <a:latin typeface="Cambria Math" charset="0"/>
                              <a:ea typeface="Cambria Math" charset="0"/>
                              <a:cs typeface="Cambria Math" charset="0"/>
                            </a:rPr>
                          </m:ctrlPr>
                        </m:dPr>
                        <m:e>
                          <m:r>
                            <a:rPr lang="en-US" i="1">
                              <a:latin typeface="Cambria Math" charset="0"/>
                              <a:ea typeface="Cambria Math" charset="0"/>
                              <a:cs typeface="Cambria Math" charset="0"/>
                            </a:rPr>
                            <m:t>𝑖𝑛𝑝𝑢𝑡</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𝑣𝑎𝑙𝑢𝑒</m:t>
                          </m:r>
                          <m:r>
                            <m:rPr>
                              <m:nor/>
                            </m:rPr>
                            <a:rPr lang="en-US">
                              <a:latin typeface="Cambria Math" charset="0"/>
                              <a:ea typeface="Cambria Math" charset="0"/>
                              <a:cs typeface="Cambria Math" charset="0"/>
                            </a:rPr>
                            <m:t> </m:t>
                          </m:r>
                          <m:r>
                            <a:rPr lang="en-US" i="1">
                              <a:latin typeface="Cambria Math" charset="0"/>
                              <a:ea typeface="Cambria Math" charset="0"/>
                              <a:cs typeface="Cambria Math" charset="0"/>
                            </a:rPr>
                            <m:t>×</m:t>
                          </m:r>
                          <m:r>
                            <a:rPr lang="en-US" b="0" i="1" smtClean="0">
                              <a:latin typeface="Cambria Math" panose="02040503050406030204" pitchFamily="18" charset="0"/>
                              <a:ea typeface="Cambria Math" charset="0"/>
                              <a:cs typeface="Cambria Math" charset="0"/>
                            </a:rPr>
                            <m:t>𝑠𝑙𝑜𝑝𝑒</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𝑜𝑓</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𝑙𝑜𝑠𝑠</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𝑓𝑢𝑛𝑐𝑡𝑖𝑜𝑛</m:t>
                          </m:r>
                          <m:r>
                            <a:rPr lang="en-US" i="1">
                              <a:latin typeface="Cambria Math" charset="0"/>
                              <a:ea typeface="Cambria Math" charset="0"/>
                              <a:cs typeface="Cambria Math" charset="0"/>
                            </a:rPr>
                            <m:t>×</m:t>
                          </m:r>
                          <m:r>
                            <a:rPr lang="en-US" b="0" i="1" smtClean="0">
                              <a:latin typeface="Cambria Math" panose="02040503050406030204" pitchFamily="18" charset="0"/>
                              <a:ea typeface="Cambria Math" charset="0"/>
                              <a:cs typeface="Cambria Math" charset="0"/>
                            </a:rPr>
                            <m:t>𝑠𝑙𝑜𝑝𝑒</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𝑜𝑓</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𝑎𝑐𝑡𝑖𝑣𝑎𝑡𝑖𝑜𝑛</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𝑓𝑢𝑛𝑐𝑡𝑖𝑜𝑛</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𝑜𝑓</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𝑡h𝑒</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𝑛𝑜𝑑𝑒</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𝑦𝑜𝑢𝑟</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𝑓𝑒𝑒𝑑𝑖𝑛𝑔</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𝑓𝑟𝑜𝑚</m:t>
                          </m:r>
                        </m:e>
                      </m:d>
                    </m:oMath>
                  </m:oMathPara>
                </a14:m>
                <a:endParaRPr lang="en-US" dirty="0"/>
              </a:p>
            </p:txBody>
          </p:sp>
        </mc:Choice>
        <mc:Fallback xmlns="">
          <p:sp>
            <p:nvSpPr>
              <p:cNvPr id="4" name="Rectangle 3">
                <a:extLst>
                  <a:ext uri="{FF2B5EF4-FFF2-40B4-BE49-F238E27FC236}">
                    <a16:creationId xmlns:a16="http://schemas.microsoft.com/office/drawing/2014/main" id="{621C9405-8D4E-4A84-9BE9-CC60226941A5}"/>
                  </a:ext>
                </a:extLst>
              </p:cNvPr>
              <p:cNvSpPr>
                <a:spLocks noRot="1" noChangeAspect="1" noMove="1" noResize="1" noEditPoints="1" noAdjustHandles="1" noChangeArrowheads="1" noChangeShapeType="1" noTextEdit="1"/>
              </p:cNvSpPr>
              <p:nvPr/>
            </p:nvSpPr>
            <p:spPr>
              <a:xfrm>
                <a:off x="1074363" y="5411450"/>
                <a:ext cx="7174404" cy="910634"/>
              </a:xfrm>
              <a:prstGeom prst="rect">
                <a:avLst/>
              </a:prstGeom>
              <a:blipFill>
                <a:blip r:embed="rId2"/>
                <a:stretch>
                  <a:fillRect t="-18792" r="-4333" b="-7516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xmlns="" id="{A70AE250-D349-4151-B9D5-0B62C1155CA2}"/>
              </a:ext>
            </a:extLst>
          </p:cNvPr>
          <p:cNvSpPr txBox="1"/>
          <p:nvPr/>
        </p:nvSpPr>
        <p:spPr>
          <a:xfrm>
            <a:off x="5548466" y="3000945"/>
            <a:ext cx="4578882" cy="369332"/>
          </a:xfrm>
          <a:prstGeom prst="rect">
            <a:avLst/>
          </a:prstGeom>
          <a:noFill/>
        </p:spPr>
        <p:txBody>
          <a:bodyPr wrap="none" rtlCol="0">
            <a:spAutoFit/>
          </a:bodyPr>
          <a:lstStyle/>
          <a:p>
            <a:r>
              <a:rPr lang="en-US" dirty="0"/>
              <a:t>G</a:t>
            </a:r>
            <a:r>
              <a:rPr lang="en-US" sz="1100" dirty="0"/>
              <a:t>-2</a:t>
            </a:r>
            <a:r>
              <a:rPr lang="en-US" dirty="0"/>
              <a:t> = input * 2 * Error * slope of activation * LR</a:t>
            </a:r>
          </a:p>
        </p:txBody>
      </p:sp>
      <p:sp>
        <p:nvSpPr>
          <p:cNvPr id="69" name="TextBox 68">
            <a:extLst>
              <a:ext uri="{FF2B5EF4-FFF2-40B4-BE49-F238E27FC236}">
                <a16:creationId xmlns:a16="http://schemas.microsoft.com/office/drawing/2014/main" xmlns="" id="{3A6414EA-00FD-4804-93D6-E312FDBD845B}"/>
              </a:ext>
            </a:extLst>
          </p:cNvPr>
          <p:cNvSpPr txBox="1"/>
          <p:nvPr/>
        </p:nvSpPr>
        <p:spPr>
          <a:xfrm>
            <a:off x="5606429" y="4466150"/>
            <a:ext cx="2667205" cy="369332"/>
          </a:xfrm>
          <a:prstGeom prst="rect">
            <a:avLst/>
          </a:prstGeom>
          <a:noFill/>
        </p:spPr>
        <p:txBody>
          <a:bodyPr wrap="none" rtlCol="0">
            <a:spAutoFit/>
          </a:bodyPr>
          <a:lstStyle/>
          <a:p>
            <a:r>
              <a:rPr lang="en-US" dirty="0"/>
              <a:t>G</a:t>
            </a:r>
            <a:r>
              <a:rPr lang="en-US" sz="1050" dirty="0"/>
              <a:t>1</a:t>
            </a:r>
            <a:r>
              <a:rPr lang="en-US" dirty="0"/>
              <a:t> = 74 * 2 * Error * 1 * LR</a:t>
            </a:r>
          </a:p>
        </p:txBody>
      </p:sp>
      <p:pic>
        <p:nvPicPr>
          <p:cNvPr id="70" name="Picture 69">
            <a:extLst>
              <a:ext uri="{FF2B5EF4-FFF2-40B4-BE49-F238E27FC236}">
                <a16:creationId xmlns:a16="http://schemas.microsoft.com/office/drawing/2014/main" xmlns="" id="{32000669-E998-4347-941C-8F5A1164FB86}"/>
              </a:ext>
            </a:extLst>
          </p:cNvPr>
          <p:cNvPicPr>
            <a:picLocks noChangeAspect="1"/>
          </p:cNvPicPr>
          <p:nvPr/>
        </p:nvPicPr>
        <p:blipFill>
          <a:blip r:embed="rId3"/>
          <a:stretch>
            <a:fillRect/>
          </a:stretch>
        </p:blipFill>
        <p:spPr>
          <a:xfrm>
            <a:off x="8271069" y="388021"/>
            <a:ext cx="3235130" cy="2184493"/>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71" name="TextBox 70">
            <a:extLst>
              <a:ext uri="{FF2B5EF4-FFF2-40B4-BE49-F238E27FC236}">
                <a16:creationId xmlns:a16="http://schemas.microsoft.com/office/drawing/2014/main" xmlns="" id="{E1BFD349-C516-49E9-8762-3FBD1C6781AD}"/>
              </a:ext>
            </a:extLst>
          </p:cNvPr>
          <p:cNvSpPr txBox="1"/>
          <p:nvPr/>
        </p:nvSpPr>
        <p:spPr>
          <a:xfrm>
            <a:off x="5548466" y="2996275"/>
            <a:ext cx="784189" cy="369332"/>
          </a:xfrm>
          <a:prstGeom prst="rect">
            <a:avLst/>
          </a:prstGeom>
          <a:noFill/>
        </p:spPr>
        <p:txBody>
          <a:bodyPr wrap="none" rtlCol="0">
            <a:spAutoFit/>
          </a:bodyPr>
          <a:lstStyle/>
          <a:p>
            <a:r>
              <a:rPr lang="en-US" dirty="0"/>
              <a:t>G</a:t>
            </a:r>
            <a:r>
              <a:rPr lang="en-US" sz="1100" dirty="0"/>
              <a:t>-2</a:t>
            </a:r>
            <a:r>
              <a:rPr lang="en-US" dirty="0"/>
              <a:t> = 0</a:t>
            </a:r>
          </a:p>
        </p:txBody>
      </p:sp>
      <p:sp>
        <p:nvSpPr>
          <p:cNvPr id="72" name="TextBox 71">
            <a:extLst>
              <a:ext uri="{FF2B5EF4-FFF2-40B4-BE49-F238E27FC236}">
                <a16:creationId xmlns:a16="http://schemas.microsoft.com/office/drawing/2014/main" xmlns="" id="{CEC1389D-9CF9-4AB2-9035-8A3394DFE940}"/>
              </a:ext>
            </a:extLst>
          </p:cNvPr>
          <p:cNvSpPr txBox="1"/>
          <p:nvPr/>
        </p:nvSpPr>
        <p:spPr>
          <a:xfrm>
            <a:off x="5604825" y="4473482"/>
            <a:ext cx="1489510" cy="369332"/>
          </a:xfrm>
          <a:prstGeom prst="rect">
            <a:avLst/>
          </a:prstGeom>
          <a:noFill/>
        </p:spPr>
        <p:txBody>
          <a:bodyPr wrap="none" rtlCol="0">
            <a:spAutoFit/>
          </a:bodyPr>
          <a:lstStyle/>
          <a:p>
            <a:r>
              <a:rPr lang="en-US" dirty="0"/>
              <a:t>G</a:t>
            </a:r>
            <a:r>
              <a:rPr lang="en-US" sz="1100" dirty="0"/>
              <a:t>1</a:t>
            </a:r>
            <a:r>
              <a:rPr lang="en-US" dirty="0"/>
              <a:t> = -888 * LR</a:t>
            </a:r>
          </a:p>
        </p:txBody>
      </p:sp>
      <p:sp>
        <p:nvSpPr>
          <p:cNvPr id="73" name="Rectangle 72">
            <a:extLst>
              <a:ext uri="{FF2B5EF4-FFF2-40B4-BE49-F238E27FC236}">
                <a16:creationId xmlns:a16="http://schemas.microsoft.com/office/drawing/2014/main" xmlns="" id="{71CBB722-8DF3-45B7-81B2-9587D08E9D52}"/>
              </a:ext>
            </a:extLst>
          </p:cNvPr>
          <p:cNvSpPr/>
          <p:nvPr/>
        </p:nvSpPr>
        <p:spPr>
          <a:xfrm>
            <a:off x="1377984" y="6347056"/>
            <a:ext cx="2229052"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Learning Rate = .01</a:t>
            </a:r>
          </a:p>
        </p:txBody>
      </p:sp>
      <p:sp>
        <p:nvSpPr>
          <p:cNvPr id="74" name="TextBox 73">
            <a:extLst>
              <a:ext uri="{FF2B5EF4-FFF2-40B4-BE49-F238E27FC236}">
                <a16:creationId xmlns:a16="http://schemas.microsoft.com/office/drawing/2014/main" xmlns="" id="{FC70DB77-894B-4B18-95B4-5EE9179173F3}"/>
              </a:ext>
            </a:extLst>
          </p:cNvPr>
          <p:cNvSpPr txBox="1"/>
          <p:nvPr/>
        </p:nvSpPr>
        <p:spPr>
          <a:xfrm>
            <a:off x="5606429" y="4465462"/>
            <a:ext cx="1103187" cy="369332"/>
          </a:xfrm>
          <a:prstGeom prst="rect">
            <a:avLst/>
          </a:prstGeom>
          <a:noFill/>
        </p:spPr>
        <p:txBody>
          <a:bodyPr wrap="none" rtlCol="0">
            <a:spAutoFit/>
          </a:bodyPr>
          <a:lstStyle/>
          <a:p>
            <a:r>
              <a:rPr lang="en-US" dirty="0"/>
              <a:t>G</a:t>
            </a:r>
            <a:r>
              <a:rPr lang="en-US" sz="1100" dirty="0"/>
              <a:t>1</a:t>
            </a:r>
            <a:r>
              <a:rPr lang="en-US" dirty="0"/>
              <a:t> = -8.88</a:t>
            </a:r>
          </a:p>
        </p:txBody>
      </p:sp>
      <p:sp>
        <p:nvSpPr>
          <p:cNvPr id="76" name="TextBox 75">
            <a:extLst>
              <a:ext uri="{FF2B5EF4-FFF2-40B4-BE49-F238E27FC236}">
                <a16:creationId xmlns:a16="http://schemas.microsoft.com/office/drawing/2014/main" xmlns="" id="{91EBAE28-4D1C-463E-9D01-978C8CF5010F}"/>
              </a:ext>
            </a:extLst>
          </p:cNvPr>
          <p:cNvSpPr txBox="1"/>
          <p:nvPr/>
        </p:nvSpPr>
        <p:spPr>
          <a:xfrm>
            <a:off x="2853772" y="4819008"/>
            <a:ext cx="5879435" cy="369332"/>
          </a:xfrm>
          <a:prstGeom prst="rect">
            <a:avLst/>
          </a:prstGeom>
          <a:noFill/>
        </p:spPr>
        <p:txBody>
          <a:bodyPr wrap="square" rtlCol="0">
            <a:spAutoFit/>
          </a:bodyPr>
          <a:lstStyle/>
          <a:p>
            <a:r>
              <a:rPr lang="en-US" dirty="0"/>
              <a:t>G</a:t>
            </a:r>
            <a:r>
              <a:rPr lang="en-US" sz="1100" dirty="0"/>
              <a:t>2</a:t>
            </a:r>
            <a:r>
              <a:rPr lang="en-US" dirty="0"/>
              <a:t> = 5 * 2 * Error * 1 (no activation function for input) * LR</a:t>
            </a:r>
          </a:p>
        </p:txBody>
      </p:sp>
      <p:sp>
        <p:nvSpPr>
          <p:cNvPr id="78" name="TextBox 77">
            <a:extLst>
              <a:ext uri="{FF2B5EF4-FFF2-40B4-BE49-F238E27FC236}">
                <a16:creationId xmlns:a16="http://schemas.microsoft.com/office/drawing/2014/main" xmlns="" id="{5FC9A2ED-688D-48FF-9B94-2BF8342E5AA8}"/>
              </a:ext>
            </a:extLst>
          </p:cNvPr>
          <p:cNvSpPr txBox="1"/>
          <p:nvPr/>
        </p:nvSpPr>
        <p:spPr>
          <a:xfrm>
            <a:off x="2861115" y="4821087"/>
            <a:ext cx="5738185" cy="369332"/>
          </a:xfrm>
          <a:prstGeom prst="rect">
            <a:avLst/>
          </a:prstGeom>
          <a:noFill/>
        </p:spPr>
        <p:txBody>
          <a:bodyPr wrap="square" rtlCol="0">
            <a:spAutoFit/>
          </a:bodyPr>
          <a:lstStyle/>
          <a:p>
            <a:r>
              <a:rPr lang="en-US" dirty="0"/>
              <a:t>G</a:t>
            </a:r>
            <a:r>
              <a:rPr lang="en-US" sz="1100" dirty="0"/>
              <a:t>2</a:t>
            </a:r>
            <a:r>
              <a:rPr lang="en-US" dirty="0"/>
              <a:t> = 5 * 2 * -8.88 * LR</a:t>
            </a:r>
          </a:p>
        </p:txBody>
      </p:sp>
      <p:sp>
        <p:nvSpPr>
          <p:cNvPr id="79" name="TextBox 78">
            <a:extLst>
              <a:ext uri="{FF2B5EF4-FFF2-40B4-BE49-F238E27FC236}">
                <a16:creationId xmlns:a16="http://schemas.microsoft.com/office/drawing/2014/main" xmlns="" id="{E4086D43-EBE4-4C02-A42C-B1957EE71DA8}"/>
              </a:ext>
            </a:extLst>
          </p:cNvPr>
          <p:cNvSpPr txBox="1"/>
          <p:nvPr/>
        </p:nvSpPr>
        <p:spPr>
          <a:xfrm>
            <a:off x="2853772" y="4819008"/>
            <a:ext cx="2377960" cy="369332"/>
          </a:xfrm>
          <a:prstGeom prst="rect">
            <a:avLst/>
          </a:prstGeom>
          <a:noFill/>
        </p:spPr>
        <p:txBody>
          <a:bodyPr wrap="square" rtlCol="0">
            <a:spAutoFit/>
          </a:bodyPr>
          <a:lstStyle/>
          <a:p>
            <a:r>
              <a:rPr lang="en-US" dirty="0"/>
              <a:t>G</a:t>
            </a:r>
            <a:r>
              <a:rPr lang="en-US" sz="1100" dirty="0"/>
              <a:t>2</a:t>
            </a:r>
            <a:r>
              <a:rPr lang="en-US" dirty="0"/>
              <a:t> = -88.8 * LR</a:t>
            </a:r>
          </a:p>
        </p:txBody>
      </p:sp>
      <p:sp>
        <p:nvSpPr>
          <p:cNvPr id="80" name="TextBox 79">
            <a:extLst>
              <a:ext uri="{FF2B5EF4-FFF2-40B4-BE49-F238E27FC236}">
                <a16:creationId xmlns:a16="http://schemas.microsoft.com/office/drawing/2014/main" xmlns="" id="{7453E16F-C056-4A96-90DB-5DB76A9E0619}"/>
              </a:ext>
            </a:extLst>
          </p:cNvPr>
          <p:cNvSpPr txBox="1"/>
          <p:nvPr/>
        </p:nvSpPr>
        <p:spPr>
          <a:xfrm>
            <a:off x="2853772" y="4819008"/>
            <a:ext cx="1278558" cy="369332"/>
          </a:xfrm>
          <a:prstGeom prst="rect">
            <a:avLst/>
          </a:prstGeom>
          <a:noFill/>
        </p:spPr>
        <p:txBody>
          <a:bodyPr wrap="square" rtlCol="0">
            <a:spAutoFit/>
          </a:bodyPr>
          <a:lstStyle/>
          <a:p>
            <a:r>
              <a:rPr lang="en-US" dirty="0"/>
              <a:t>G</a:t>
            </a:r>
            <a:r>
              <a:rPr lang="en-US" sz="1100" dirty="0"/>
              <a:t>2</a:t>
            </a:r>
            <a:r>
              <a:rPr lang="en-US" dirty="0"/>
              <a:t> = -0.888</a:t>
            </a:r>
          </a:p>
        </p:txBody>
      </p:sp>
      <p:sp>
        <p:nvSpPr>
          <p:cNvPr id="81" name="Rectangle 80">
            <a:extLst>
              <a:ext uri="{FF2B5EF4-FFF2-40B4-BE49-F238E27FC236}">
                <a16:creationId xmlns:a16="http://schemas.microsoft.com/office/drawing/2014/main" xmlns="" id="{F3F9B756-FCC5-471B-B5BF-27453D7C4A7F}"/>
              </a:ext>
            </a:extLst>
          </p:cNvPr>
          <p:cNvSpPr/>
          <p:nvPr/>
        </p:nvSpPr>
        <p:spPr>
          <a:xfrm>
            <a:off x="4541970" y="6330104"/>
            <a:ext cx="3798222"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Weight = old weight - gradient</a:t>
            </a:r>
          </a:p>
        </p:txBody>
      </p:sp>
      <p:sp>
        <p:nvSpPr>
          <p:cNvPr id="6" name="Rectangle 5">
            <a:extLst>
              <a:ext uri="{FF2B5EF4-FFF2-40B4-BE49-F238E27FC236}">
                <a16:creationId xmlns:a16="http://schemas.microsoft.com/office/drawing/2014/main" xmlns="" id="{FFC178D3-28AA-4B08-AEC0-D263C714D903}"/>
              </a:ext>
            </a:extLst>
          </p:cNvPr>
          <p:cNvSpPr/>
          <p:nvPr/>
        </p:nvSpPr>
        <p:spPr>
          <a:xfrm>
            <a:off x="4209039" y="3895958"/>
            <a:ext cx="755335" cy="261610"/>
          </a:xfrm>
          <a:prstGeom prst="rect">
            <a:avLst/>
          </a:prstGeom>
        </p:spPr>
        <p:txBody>
          <a:bodyPr wrap="none">
            <a:spAutoFit/>
          </a:bodyPr>
          <a:lstStyle/>
          <a:p>
            <a:r>
              <a:rPr lang="en-US" sz="1100" dirty="0"/>
              <a:t>G</a:t>
            </a:r>
            <a:r>
              <a:rPr lang="en-US" sz="800" dirty="0"/>
              <a:t>8</a:t>
            </a:r>
            <a:r>
              <a:rPr lang="en-US" sz="1100" dirty="0"/>
              <a:t> = -1.42</a:t>
            </a:r>
          </a:p>
        </p:txBody>
      </p:sp>
      <p:sp>
        <p:nvSpPr>
          <p:cNvPr id="83" name="Rectangle 82">
            <a:extLst>
              <a:ext uri="{FF2B5EF4-FFF2-40B4-BE49-F238E27FC236}">
                <a16:creationId xmlns:a16="http://schemas.microsoft.com/office/drawing/2014/main" xmlns="" id="{403A22E6-F2DA-4306-895D-4F617C66C8AA}"/>
              </a:ext>
            </a:extLst>
          </p:cNvPr>
          <p:cNvSpPr/>
          <p:nvPr/>
        </p:nvSpPr>
        <p:spPr>
          <a:xfrm>
            <a:off x="4011357" y="3514363"/>
            <a:ext cx="564578" cy="261610"/>
          </a:xfrm>
          <a:prstGeom prst="rect">
            <a:avLst/>
          </a:prstGeom>
        </p:spPr>
        <p:txBody>
          <a:bodyPr wrap="none">
            <a:spAutoFit/>
          </a:bodyPr>
          <a:lstStyle/>
          <a:p>
            <a:r>
              <a:rPr lang="en-US" sz="1100" dirty="0"/>
              <a:t>G</a:t>
            </a:r>
            <a:r>
              <a:rPr lang="en-US" sz="800" dirty="0"/>
              <a:t>-3</a:t>
            </a:r>
            <a:r>
              <a:rPr lang="en-US" sz="1100" dirty="0"/>
              <a:t> = 0</a:t>
            </a:r>
          </a:p>
        </p:txBody>
      </p:sp>
      <p:sp>
        <p:nvSpPr>
          <p:cNvPr id="84" name="Rectangle 83">
            <a:extLst>
              <a:ext uri="{FF2B5EF4-FFF2-40B4-BE49-F238E27FC236}">
                <a16:creationId xmlns:a16="http://schemas.microsoft.com/office/drawing/2014/main" xmlns="" id="{3874D789-F4B7-4A9C-A5EA-0CC4C1804A36}"/>
              </a:ext>
            </a:extLst>
          </p:cNvPr>
          <p:cNvSpPr/>
          <p:nvPr/>
        </p:nvSpPr>
        <p:spPr>
          <a:xfrm>
            <a:off x="3386094" y="2865470"/>
            <a:ext cx="522900" cy="261610"/>
          </a:xfrm>
          <a:prstGeom prst="rect">
            <a:avLst/>
          </a:prstGeom>
        </p:spPr>
        <p:txBody>
          <a:bodyPr wrap="none">
            <a:spAutoFit/>
          </a:bodyPr>
          <a:lstStyle/>
          <a:p>
            <a:r>
              <a:rPr lang="en-US" sz="1100" dirty="0"/>
              <a:t>G</a:t>
            </a:r>
            <a:r>
              <a:rPr lang="en-US" sz="800" dirty="0"/>
              <a:t>1 </a:t>
            </a:r>
            <a:r>
              <a:rPr lang="en-US" sz="1100" dirty="0"/>
              <a:t>= 0</a:t>
            </a:r>
          </a:p>
        </p:txBody>
      </p:sp>
      <p:sp>
        <p:nvSpPr>
          <p:cNvPr id="85" name="TextBox 84">
            <a:extLst>
              <a:ext uri="{FF2B5EF4-FFF2-40B4-BE49-F238E27FC236}">
                <a16:creationId xmlns:a16="http://schemas.microsoft.com/office/drawing/2014/main" xmlns="" id="{9549F34C-3BED-4D04-B1DA-7B61A0325523}"/>
              </a:ext>
            </a:extLst>
          </p:cNvPr>
          <p:cNvSpPr txBox="1"/>
          <p:nvPr/>
        </p:nvSpPr>
        <p:spPr>
          <a:xfrm>
            <a:off x="3484944" y="4451755"/>
            <a:ext cx="634029" cy="369332"/>
          </a:xfrm>
          <a:prstGeom prst="rect">
            <a:avLst/>
          </a:prstGeom>
          <a:noFill/>
        </p:spPr>
        <p:txBody>
          <a:bodyPr wrap="square" rtlCol="0">
            <a:spAutoFit/>
          </a:bodyPr>
          <a:lstStyle/>
          <a:p>
            <a:r>
              <a:rPr lang="en-US" dirty="0">
                <a:solidFill>
                  <a:srgbClr val="FFC000"/>
                </a:solidFill>
              </a:rPr>
              <a:t>2.88</a:t>
            </a:r>
          </a:p>
        </p:txBody>
      </p:sp>
      <p:sp>
        <p:nvSpPr>
          <p:cNvPr id="86" name="TextBox 85">
            <a:extLst>
              <a:ext uri="{FF2B5EF4-FFF2-40B4-BE49-F238E27FC236}">
                <a16:creationId xmlns:a16="http://schemas.microsoft.com/office/drawing/2014/main" xmlns="" id="{3826F8B2-A93C-46DD-8958-00D34CC2B495}"/>
              </a:ext>
            </a:extLst>
          </p:cNvPr>
          <p:cNvSpPr txBox="1"/>
          <p:nvPr/>
        </p:nvSpPr>
        <p:spPr>
          <a:xfrm>
            <a:off x="3766142" y="3833691"/>
            <a:ext cx="603809" cy="369332"/>
          </a:xfrm>
          <a:prstGeom prst="rect">
            <a:avLst/>
          </a:prstGeom>
          <a:noFill/>
        </p:spPr>
        <p:txBody>
          <a:bodyPr wrap="square" rtlCol="0">
            <a:spAutoFit/>
          </a:bodyPr>
          <a:lstStyle/>
          <a:p>
            <a:r>
              <a:rPr lang="en-US" dirty="0">
                <a:solidFill>
                  <a:srgbClr val="FFC000"/>
                </a:solidFill>
              </a:rPr>
              <a:t>9.42</a:t>
            </a:r>
          </a:p>
        </p:txBody>
      </p:sp>
      <p:sp>
        <p:nvSpPr>
          <p:cNvPr id="87" name="TextBox 86">
            <a:extLst>
              <a:ext uri="{FF2B5EF4-FFF2-40B4-BE49-F238E27FC236}">
                <a16:creationId xmlns:a16="http://schemas.microsoft.com/office/drawing/2014/main" xmlns="" id="{6432CAE0-08F1-4CBB-9347-D681C930B954}"/>
              </a:ext>
            </a:extLst>
          </p:cNvPr>
          <p:cNvSpPr txBox="1"/>
          <p:nvPr/>
        </p:nvSpPr>
        <p:spPr>
          <a:xfrm>
            <a:off x="5660083" y="4185236"/>
            <a:ext cx="717232" cy="369332"/>
          </a:xfrm>
          <a:prstGeom prst="rect">
            <a:avLst/>
          </a:prstGeom>
          <a:noFill/>
        </p:spPr>
        <p:txBody>
          <a:bodyPr wrap="square" rtlCol="0">
            <a:spAutoFit/>
          </a:bodyPr>
          <a:lstStyle/>
          <a:p>
            <a:r>
              <a:rPr lang="en-US" dirty="0">
                <a:solidFill>
                  <a:srgbClr val="FFC000"/>
                </a:solidFill>
              </a:rPr>
              <a:t>9.88</a:t>
            </a:r>
          </a:p>
        </p:txBody>
      </p:sp>
    </p:spTree>
    <p:extLst>
      <p:ext uri="{BB962C8B-B14F-4D97-AF65-F5344CB8AC3E}">
        <p14:creationId xmlns:p14="http://schemas.microsoft.com/office/powerpoint/2010/main" val="1182310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69"/>
                                        </p:tgtEl>
                                      </p:cBhvr>
                                    </p:animEffect>
                                    <p:set>
                                      <p:cBhvr>
                                        <p:cTn id="23" dur="1" fill="hold">
                                          <p:stCondLst>
                                            <p:cond delay="499"/>
                                          </p:stCondLst>
                                        </p:cTn>
                                        <p:tgtEl>
                                          <p:spTgt spid="69"/>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72"/>
                                        </p:tgtEl>
                                      </p:cBhvr>
                                    </p:animEffect>
                                    <p:set>
                                      <p:cBhvr>
                                        <p:cTn id="40" dur="1" fill="hold">
                                          <p:stCondLst>
                                            <p:cond delay="499"/>
                                          </p:stCondLst>
                                        </p:cTn>
                                        <p:tgtEl>
                                          <p:spTgt spid="72"/>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fade">
                                      <p:cBhvr>
                                        <p:cTn id="44" dur="500"/>
                                        <p:tgtEl>
                                          <p:spTgt spid="7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76"/>
                                        </p:tgtEl>
                                      </p:cBhvr>
                                    </p:animEffect>
                                    <p:set>
                                      <p:cBhvr>
                                        <p:cTn id="54" dur="1" fill="hold">
                                          <p:stCondLst>
                                            <p:cond delay="499"/>
                                          </p:stCondLst>
                                        </p:cTn>
                                        <p:tgtEl>
                                          <p:spTgt spid="76"/>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78"/>
                                        </p:tgtEl>
                                      </p:cBhvr>
                                    </p:animEffect>
                                    <p:set>
                                      <p:cBhvr>
                                        <p:cTn id="63" dur="1" fill="hold">
                                          <p:stCondLst>
                                            <p:cond delay="499"/>
                                          </p:stCondLst>
                                        </p:cTn>
                                        <p:tgtEl>
                                          <p:spTgt spid="78"/>
                                        </p:tgtEl>
                                        <p:attrNameLst>
                                          <p:attrName>style.visibility</p:attrName>
                                        </p:attrNameLst>
                                      </p:cBhvr>
                                      <p:to>
                                        <p:strVal val="hidden"/>
                                      </p:to>
                                    </p:se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fade">
                                      <p:cBhvr>
                                        <p:cTn id="67" dur="500"/>
                                        <p:tgtEl>
                                          <p:spTgt spid="7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79"/>
                                        </p:tgtEl>
                                      </p:cBhvr>
                                    </p:animEffect>
                                    <p:set>
                                      <p:cBhvr>
                                        <p:cTn id="72" dur="1" fill="hold">
                                          <p:stCondLst>
                                            <p:cond delay="499"/>
                                          </p:stCondLst>
                                        </p:cTn>
                                        <p:tgtEl>
                                          <p:spTgt spid="79"/>
                                        </p:tgtEl>
                                        <p:attrNameLst>
                                          <p:attrName>style.visibility</p:attrName>
                                        </p:attrNameLst>
                                      </p:cBhvr>
                                      <p:to>
                                        <p:strVal val="hidden"/>
                                      </p:to>
                                    </p:se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80"/>
                                        </p:tgtEl>
                                        <p:attrNameLst>
                                          <p:attrName>style.visibility</p:attrName>
                                        </p:attrNameLst>
                                      </p:cBhvr>
                                      <p:to>
                                        <p:strVal val="visible"/>
                                      </p:to>
                                    </p:set>
                                    <p:animEffect transition="in" filter="fade">
                                      <p:cBhvr>
                                        <p:cTn id="76" dur="500"/>
                                        <p:tgtEl>
                                          <p:spTgt spid="8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83"/>
                                        </p:tgtEl>
                                        <p:attrNameLst>
                                          <p:attrName>style.visibility</p:attrName>
                                        </p:attrNameLst>
                                      </p:cBhvr>
                                      <p:to>
                                        <p:strVal val="visible"/>
                                      </p:to>
                                    </p:set>
                                    <p:animEffect transition="in" filter="fade">
                                      <p:cBhvr>
                                        <p:cTn id="81" dur="500"/>
                                        <p:tgtEl>
                                          <p:spTgt spid="8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
                                        </p:tgtEl>
                                        <p:attrNameLst>
                                          <p:attrName>style.visibility</p:attrName>
                                        </p:attrNameLst>
                                      </p:cBhvr>
                                      <p:to>
                                        <p:strVal val="visible"/>
                                      </p:to>
                                    </p:set>
                                    <p:animEffect transition="in" filter="fade">
                                      <p:cBhvr>
                                        <p:cTn id="84" dur="500"/>
                                        <p:tgtEl>
                                          <p:spTgt spid="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4"/>
                                        </p:tgtEl>
                                        <p:attrNameLst>
                                          <p:attrName>style.visibility</p:attrName>
                                        </p:attrNameLst>
                                      </p:cBhvr>
                                      <p:to>
                                        <p:strVal val="visible"/>
                                      </p:to>
                                    </p:set>
                                    <p:animEffect transition="in" filter="fade">
                                      <p:cBhvr>
                                        <p:cTn id="87" dur="500"/>
                                        <p:tgtEl>
                                          <p:spTgt spid="8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81"/>
                                        </p:tgtEl>
                                        <p:attrNameLst>
                                          <p:attrName>style.visibility</p:attrName>
                                        </p:attrNameLst>
                                      </p:cBhvr>
                                      <p:to>
                                        <p:strVal val="visible"/>
                                      </p:to>
                                    </p:set>
                                    <p:animEffect transition="in" filter="fade">
                                      <p:cBhvr>
                                        <p:cTn id="92" dur="500"/>
                                        <p:tgtEl>
                                          <p:spTgt spid="8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1" nodeType="clickEffect">
                                  <p:stCondLst>
                                    <p:cond delay="0"/>
                                  </p:stCondLst>
                                  <p:childTnLst>
                                    <p:animEffect transition="out" filter="fade">
                                      <p:cBhvr>
                                        <p:cTn id="96" dur="500"/>
                                        <p:tgtEl>
                                          <p:spTgt spid="71"/>
                                        </p:tgtEl>
                                      </p:cBhvr>
                                    </p:animEffect>
                                    <p:set>
                                      <p:cBhvr>
                                        <p:cTn id="97" dur="1" fill="hold">
                                          <p:stCondLst>
                                            <p:cond delay="499"/>
                                          </p:stCondLst>
                                        </p:cTn>
                                        <p:tgtEl>
                                          <p:spTgt spid="71"/>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74"/>
                                        </p:tgtEl>
                                      </p:cBhvr>
                                    </p:animEffect>
                                    <p:set>
                                      <p:cBhvr>
                                        <p:cTn id="100" dur="1" fill="hold">
                                          <p:stCondLst>
                                            <p:cond delay="499"/>
                                          </p:stCondLst>
                                        </p:cTn>
                                        <p:tgtEl>
                                          <p:spTgt spid="74"/>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80"/>
                                        </p:tgtEl>
                                      </p:cBhvr>
                                    </p:animEffect>
                                    <p:set>
                                      <p:cBhvr>
                                        <p:cTn id="103" dur="1" fill="hold">
                                          <p:stCondLst>
                                            <p:cond delay="499"/>
                                          </p:stCondLst>
                                        </p:cTn>
                                        <p:tgtEl>
                                          <p:spTgt spid="80"/>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83"/>
                                        </p:tgtEl>
                                      </p:cBhvr>
                                    </p:animEffect>
                                    <p:set>
                                      <p:cBhvr>
                                        <p:cTn id="106" dur="1" fill="hold">
                                          <p:stCondLst>
                                            <p:cond delay="499"/>
                                          </p:stCondLst>
                                        </p:cTn>
                                        <p:tgtEl>
                                          <p:spTgt spid="83"/>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84"/>
                                        </p:tgtEl>
                                      </p:cBhvr>
                                    </p:animEffect>
                                    <p:set>
                                      <p:cBhvr>
                                        <p:cTn id="112" dur="1" fill="hold">
                                          <p:stCondLst>
                                            <p:cond delay="499"/>
                                          </p:stCondLst>
                                        </p:cTn>
                                        <p:tgtEl>
                                          <p:spTgt spid="84"/>
                                        </p:tgtEl>
                                        <p:attrNameLst>
                                          <p:attrName>style.visibility</p:attrName>
                                        </p:attrNameLst>
                                      </p:cBhvr>
                                      <p:to>
                                        <p:strVal val="hidden"/>
                                      </p:to>
                                    </p:set>
                                  </p:childTnLst>
                                </p:cTn>
                              </p:par>
                            </p:childTnLst>
                          </p:cTn>
                        </p:par>
                        <p:par>
                          <p:cTn id="113" fill="hold">
                            <p:stCondLst>
                              <p:cond delay="500"/>
                            </p:stCondLst>
                            <p:childTnLst>
                              <p:par>
                                <p:cTn id="114" presetID="10" presetClass="exit" presetSubtype="0" fill="hold" grpId="0" nodeType="afterEffect">
                                  <p:stCondLst>
                                    <p:cond delay="0"/>
                                  </p:stCondLst>
                                  <p:childTnLst>
                                    <p:animEffect transition="out" filter="fade">
                                      <p:cBhvr>
                                        <p:cTn id="115" dur="500"/>
                                        <p:tgtEl>
                                          <p:spTgt spid="58"/>
                                        </p:tgtEl>
                                      </p:cBhvr>
                                    </p:animEffect>
                                    <p:set>
                                      <p:cBhvr>
                                        <p:cTn id="116" dur="1" fill="hold">
                                          <p:stCondLst>
                                            <p:cond delay="499"/>
                                          </p:stCondLst>
                                        </p:cTn>
                                        <p:tgtEl>
                                          <p:spTgt spid="58"/>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53"/>
                                        </p:tgtEl>
                                      </p:cBhvr>
                                    </p:animEffect>
                                    <p:set>
                                      <p:cBhvr>
                                        <p:cTn id="119" dur="1" fill="hold">
                                          <p:stCondLst>
                                            <p:cond delay="499"/>
                                          </p:stCondLst>
                                        </p:cTn>
                                        <p:tgtEl>
                                          <p:spTgt spid="53"/>
                                        </p:tgtEl>
                                        <p:attrNameLst>
                                          <p:attrName>style.visibility</p:attrName>
                                        </p:attrNameLst>
                                      </p:cBhvr>
                                      <p:to>
                                        <p:strVal val="hidden"/>
                                      </p:to>
                                    </p:set>
                                  </p:childTnLst>
                                </p:cTn>
                              </p:par>
                              <p:par>
                                <p:cTn id="120" presetID="10" presetClass="exit" presetSubtype="0" fill="hold" grpId="0" nodeType="withEffect">
                                  <p:stCondLst>
                                    <p:cond delay="0"/>
                                  </p:stCondLst>
                                  <p:childTnLst>
                                    <p:animEffect transition="out" filter="fade">
                                      <p:cBhvr>
                                        <p:cTn id="121" dur="500"/>
                                        <p:tgtEl>
                                          <p:spTgt spid="52"/>
                                        </p:tgtEl>
                                      </p:cBhvr>
                                    </p:animEffect>
                                    <p:set>
                                      <p:cBhvr>
                                        <p:cTn id="122" dur="1" fill="hold">
                                          <p:stCondLst>
                                            <p:cond delay="499"/>
                                          </p:stCondLst>
                                        </p:cTn>
                                        <p:tgtEl>
                                          <p:spTgt spid="52"/>
                                        </p:tgtEl>
                                        <p:attrNameLst>
                                          <p:attrName>style.visibility</p:attrName>
                                        </p:attrNameLst>
                                      </p:cBhvr>
                                      <p:to>
                                        <p:strVal val="hidden"/>
                                      </p:to>
                                    </p:set>
                                  </p:childTnLst>
                                </p:cTn>
                              </p:par>
                            </p:childTnLst>
                          </p:cTn>
                        </p:par>
                        <p:par>
                          <p:cTn id="123" fill="hold">
                            <p:stCondLst>
                              <p:cond delay="1000"/>
                            </p:stCondLst>
                            <p:childTnLst>
                              <p:par>
                                <p:cTn id="124" presetID="10" presetClass="entr" presetSubtype="0" fill="hold" grpId="0" nodeType="afterEffect">
                                  <p:stCondLst>
                                    <p:cond delay="0"/>
                                  </p:stCondLst>
                                  <p:childTnLst>
                                    <p:set>
                                      <p:cBhvr>
                                        <p:cTn id="125" dur="1" fill="hold">
                                          <p:stCondLst>
                                            <p:cond delay="0"/>
                                          </p:stCondLst>
                                        </p:cTn>
                                        <p:tgtEl>
                                          <p:spTgt spid="87"/>
                                        </p:tgtEl>
                                        <p:attrNameLst>
                                          <p:attrName>style.visibility</p:attrName>
                                        </p:attrNameLst>
                                      </p:cBhvr>
                                      <p:to>
                                        <p:strVal val="visible"/>
                                      </p:to>
                                    </p:set>
                                    <p:animEffect transition="in" filter="fade">
                                      <p:cBhvr>
                                        <p:cTn id="126" dur="500"/>
                                        <p:tgtEl>
                                          <p:spTgt spid="87"/>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6"/>
                                        </p:tgtEl>
                                        <p:attrNameLst>
                                          <p:attrName>style.visibility</p:attrName>
                                        </p:attrNameLst>
                                      </p:cBhvr>
                                      <p:to>
                                        <p:strVal val="visible"/>
                                      </p:to>
                                    </p:set>
                                    <p:animEffect transition="in" filter="fade">
                                      <p:cBhvr>
                                        <p:cTn id="129" dur="500"/>
                                        <p:tgtEl>
                                          <p:spTgt spid="86"/>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xit" presetSubtype="0" fill="hold" grpId="1" nodeType="clickEffect">
                                  <p:stCondLst>
                                    <p:cond delay="0"/>
                                  </p:stCondLst>
                                  <p:childTnLst>
                                    <p:animEffect transition="out" filter="fade">
                                      <p:cBhvr>
                                        <p:cTn id="136" dur="500"/>
                                        <p:tgtEl>
                                          <p:spTgt spid="3"/>
                                        </p:tgtEl>
                                      </p:cBhvr>
                                    </p:animEffect>
                                    <p:set>
                                      <p:cBhvr>
                                        <p:cTn id="137" dur="1" fill="hold">
                                          <p:stCondLst>
                                            <p:cond delay="499"/>
                                          </p:stCondLst>
                                        </p:cTn>
                                        <p:tgtEl>
                                          <p:spTgt spid="3"/>
                                        </p:tgtEl>
                                        <p:attrNameLst>
                                          <p:attrName>style.visibility</p:attrName>
                                        </p:attrNameLst>
                                      </p:cBhvr>
                                      <p:to>
                                        <p:strVal val="hidden"/>
                                      </p:to>
                                    </p:set>
                                  </p:childTnLst>
                                </p:cTn>
                              </p:par>
                              <p:par>
                                <p:cTn id="138" presetID="10" presetClass="exit" presetSubtype="0" fill="hold" grpId="0" nodeType="withEffect">
                                  <p:stCondLst>
                                    <p:cond delay="0"/>
                                  </p:stCondLst>
                                  <p:childTnLst>
                                    <p:animEffect transition="out" filter="fade">
                                      <p:cBhvr>
                                        <p:cTn id="139" dur="500"/>
                                        <p:tgtEl>
                                          <p:spTgt spid="124"/>
                                        </p:tgtEl>
                                      </p:cBhvr>
                                    </p:animEffect>
                                    <p:set>
                                      <p:cBhvr>
                                        <p:cTn id="140" dur="1" fill="hold">
                                          <p:stCondLst>
                                            <p:cond delay="499"/>
                                          </p:stCondLst>
                                        </p:cTn>
                                        <p:tgtEl>
                                          <p:spTgt spid="1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52" grpId="0"/>
      <p:bldP spid="53" grpId="0"/>
      <p:bldP spid="58" grpId="0"/>
      <p:bldP spid="3" grpId="0" animBg="1"/>
      <p:bldP spid="3" grpId="1" animBg="1"/>
      <p:bldP spid="5" grpId="0"/>
      <p:bldP spid="5" grpId="1"/>
      <p:bldP spid="69" grpId="0"/>
      <p:bldP spid="69" grpId="1"/>
      <p:bldP spid="71" grpId="0"/>
      <p:bldP spid="71" grpId="1"/>
      <p:bldP spid="72" grpId="0"/>
      <p:bldP spid="72" grpId="1"/>
      <p:bldP spid="73" grpId="0" animBg="1"/>
      <p:bldP spid="74" grpId="0"/>
      <p:bldP spid="74" grpId="1"/>
      <p:bldP spid="76" grpId="0"/>
      <p:bldP spid="76" grpId="1"/>
      <p:bldP spid="78" grpId="0"/>
      <p:bldP spid="78" grpId="1"/>
      <p:bldP spid="79" grpId="0"/>
      <p:bldP spid="79" grpId="1"/>
      <p:bldP spid="80" grpId="0"/>
      <p:bldP spid="80" grpId="1"/>
      <p:bldP spid="81" grpId="0" animBg="1"/>
      <p:bldP spid="6" grpId="0"/>
      <p:bldP spid="6" grpId="1"/>
      <p:bldP spid="83" grpId="0"/>
      <p:bldP spid="83" grpId="1"/>
      <p:bldP spid="84" grpId="0"/>
      <p:bldP spid="84" grpId="1"/>
      <p:bldP spid="85" grpId="0"/>
      <p:bldP spid="86" grpId="0"/>
      <p:bldP spid="8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64314"/>
            <a:ext cx="10534972" cy="1456267"/>
          </a:xfrm>
        </p:spPr>
        <p:txBody>
          <a:bodyPr>
            <a:normAutofit/>
          </a:bodyPr>
          <a:lstStyle/>
          <a:p>
            <a:r>
              <a:rPr lang="en-US" sz="4000" dirty="0"/>
              <a:t>Chapter </a:t>
            </a:r>
            <a:r>
              <a:rPr lang="en-US" sz="4000" dirty="0" smtClean="0"/>
              <a:t>2:</a:t>
            </a:r>
            <a:br>
              <a:rPr lang="en-US" sz="4000" dirty="0" smtClean="0"/>
            </a:br>
            <a:r>
              <a:rPr lang="en-US" sz="3200" dirty="0" smtClean="0"/>
              <a:t>Optimizing/ “Learning” A MACHINE LEARNING MODEL</a:t>
            </a:r>
            <a:endParaRPr lang="en-US" dirty="0"/>
          </a:p>
        </p:txBody>
      </p:sp>
      <p:sp>
        <p:nvSpPr>
          <p:cNvPr id="3" name="Content Placeholder 2"/>
          <p:cNvSpPr>
            <a:spLocks noGrp="1"/>
          </p:cNvSpPr>
          <p:nvPr>
            <p:ph idx="1"/>
          </p:nvPr>
        </p:nvSpPr>
        <p:spPr/>
        <p:txBody>
          <a:bodyPr anchor="t">
            <a:normAutofit/>
          </a:bodyPr>
          <a:lstStyle/>
          <a:p>
            <a:pPr marL="0" indent="0" fontAlgn="base">
              <a:buNone/>
            </a:pPr>
            <a:r>
              <a:rPr lang="en-US" sz="3200" u="sng" dirty="0" smtClean="0"/>
              <a:t>Key Terms</a:t>
            </a:r>
          </a:p>
          <a:p>
            <a:pPr fontAlgn="base"/>
            <a:r>
              <a:rPr lang="en-US" sz="2400" dirty="0" smtClean="0"/>
              <a:t>Loss Function</a:t>
            </a:r>
          </a:p>
          <a:p>
            <a:pPr fontAlgn="base"/>
            <a:r>
              <a:rPr lang="en-US" sz="2400" dirty="0"/>
              <a:t>Gradient Descent</a:t>
            </a:r>
          </a:p>
          <a:p>
            <a:pPr fontAlgn="base"/>
            <a:r>
              <a:rPr lang="en-US" sz="2400" dirty="0"/>
              <a:t>Learning </a:t>
            </a:r>
            <a:r>
              <a:rPr lang="en-US" sz="2400" dirty="0" smtClean="0"/>
              <a:t>Rate</a:t>
            </a:r>
          </a:p>
          <a:p>
            <a:pPr fontAlgn="base"/>
            <a:r>
              <a:rPr lang="en-US" sz="2400" dirty="0" smtClean="0"/>
              <a:t>Batch Size</a:t>
            </a:r>
          </a:p>
          <a:p>
            <a:pPr fontAlgn="base"/>
            <a:r>
              <a:rPr lang="en-US" sz="2400" dirty="0" smtClean="0"/>
              <a:t>Back-propagation</a:t>
            </a:r>
          </a:p>
        </p:txBody>
      </p:sp>
      <p:sp>
        <p:nvSpPr>
          <p:cNvPr id="5" name="TextBox 4"/>
          <p:cNvSpPr txBox="1"/>
          <p:nvPr/>
        </p:nvSpPr>
        <p:spPr>
          <a:xfrm>
            <a:off x="5160935" y="2324746"/>
            <a:ext cx="5770168"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latin typeface="Consolas" charset="0"/>
                <a:ea typeface="Consolas" charset="0"/>
                <a:cs typeface="Consolas" charset="0"/>
              </a:rPr>
              <a:t>sklearn.neural_network.MLPRegressor</a:t>
            </a:r>
            <a:r>
              <a:rPr lang="en-US" dirty="0" smtClean="0">
                <a:latin typeface="Consolas" charset="0"/>
                <a:ea typeface="Consolas" charset="0"/>
                <a:cs typeface="Consolas" charset="0"/>
              </a:rPr>
              <a:t>(</a:t>
            </a:r>
          </a:p>
          <a:p>
            <a:pPr lvl="1"/>
            <a:r>
              <a:rPr lang="en-US" dirty="0" err="1" smtClean="0">
                <a:solidFill>
                  <a:schemeClr val="tx2">
                    <a:lumMod val="75000"/>
                  </a:schemeClr>
                </a:solidFill>
                <a:latin typeface="Consolas" charset="0"/>
                <a:ea typeface="Consolas" charset="0"/>
                <a:cs typeface="Consolas" charset="0"/>
              </a:rPr>
              <a:t>hidden_layer_sizes</a:t>
            </a:r>
            <a:r>
              <a:rPr lang="en-US" dirty="0">
                <a:solidFill>
                  <a:schemeClr val="tx2">
                    <a:lumMod val="75000"/>
                  </a:schemeClr>
                </a:solidFill>
                <a:latin typeface="Consolas" charset="0"/>
                <a:ea typeface="Consolas" charset="0"/>
                <a:cs typeface="Consolas" charset="0"/>
              </a:rPr>
              <a:t>=(100, ), </a:t>
            </a:r>
            <a:endParaRPr lang="en-US" dirty="0" smtClean="0">
              <a:solidFill>
                <a:schemeClr val="tx2">
                  <a:lumMod val="75000"/>
                </a:schemeClr>
              </a:solidFill>
              <a:latin typeface="Consolas" charset="0"/>
              <a:ea typeface="Consolas" charset="0"/>
              <a:cs typeface="Consolas" charset="0"/>
            </a:endParaRPr>
          </a:p>
          <a:p>
            <a:pPr lvl="1"/>
            <a:r>
              <a:rPr lang="en-US" dirty="0" smtClean="0">
                <a:solidFill>
                  <a:schemeClr val="bg1"/>
                </a:solidFill>
                <a:latin typeface="Consolas" charset="0"/>
                <a:ea typeface="Consolas" charset="0"/>
                <a:cs typeface="Consolas" charset="0"/>
              </a:rPr>
              <a:t>activation=‘</a:t>
            </a:r>
            <a:r>
              <a:rPr lang="en-US" dirty="0" err="1" smtClean="0">
                <a:solidFill>
                  <a:schemeClr val="bg1"/>
                </a:solidFill>
                <a:latin typeface="Consolas" charset="0"/>
                <a:ea typeface="Consolas" charset="0"/>
                <a:cs typeface="Consolas" charset="0"/>
              </a:rPr>
              <a:t>relu</a:t>
            </a:r>
            <a:r>
              <a:rPr lang="en-US" dirty="0" smtClean="0">
                <a:solidFill>
                  <a:schemeClr val="bg1"/>
                </a:solidFill>
                <a:latin typeface="Consolas" charset="0"/>
                <a:ea typeface="Consolas" charset="0"/>
                <a:cs typeface="Consolas" charset="0"/>
              </a:rPr>
              <a:t>’,</a:t>
            </a:r>
          </a:p>
          <a:p>
            <a:pPr lvl="1"/>
            <a:r>
              <a:rPr lang="en-US" dirty="0" smtClean="0">
                <a:solidFill>
                  <a:schemeClr val="bg1"/>
                </a:solidFill>
                <a:latin typeface="Consolas" charset="0"/>
                <a:ea typeface="Consolas" charset="0"/>
                <a:cs typeface="Consolas" charset="0"/>
              </a:rPr>
              <a:t>solver=‘</a:t>
            </a:r>
            <a:r>
              <a:rPr lang="en-US" dirty="0" err="1" smtClean="0">
                <a:solidFill>
                  <a:schemeClr val="bg1"/>
                </a:solidFill>
                <a:latin typeface="Consolas" charset="0"/>
                <a:ea typeface="Consolas" charset="0"/>
                <a:cs typeface="Consolas" charset="0"/>
              </a:rPr>
              <a:t>sgd</a:t>
            </a:r>
            <a:r>
              <a:rPr lang="en-US" dirty="0" smtClean="0">
                <a:solidFill>
                  <a:schemeClr val="bg1"/>
                </a:solidFill>
                <a:latin typeface="Consolas" charset="0"/>
                <a:ea typeface="Consolas" charset="0"/>
                <a:cs typeface="Consolas" charset="0"/>
              </a:rPr>
              <a:t>’,</a:t>
            </a:r>
            <a:endParaRPr lang="en-US" dirty="0">
              <a:solidFill>
                <a:schemeClr val="bg1"/>
              </a:solidFill>
              <a:latin typeface="Consolas" charset="0"/>
              <a:ea typeface="Consolas" charset="0"/>
              <a:cs typeface="Consolas" charset="0"/>
            </a:endParaRPr>
          </a:p>
          <a:p>
            <a:pPr lvl="1"/>
            <a:r>
              <a:rPr lang="en-US" dirty="0" err="1" smtClean="0">
                <a:solidFill>
                  <a:schemeClr val="bg1"/>
                </a:solidFill>
                <a:latin typeface="Consolas" charset="0"/>
                <a:ea typeface="Consolas" charset="0"/>
                <a:cs typeface="Consolas" charset="0"/>
              </a:rPr>
              <a:t>batch_size</a:t>
            </a:r>
            <a:r>
              <a:rPr lang="en-US" dirty="0" smtClean="0">
                <a:solidFill>
                  <a:schemeClr val="bg1"/>
                </a:solidFill>
                <a:latin typeface="Consolas" charset="0"/>
                <a:ea typeface="Consolas" charset="0"/>
                <a:cs typeface="Consolas" charset="0"/>
              </a:rPr>
              <a:t>=10,</a:t>
            </a:r>
          </a:p>
          <a:p>
            <a:pPr lvl="1"/>
            <a:r>
              <a:rPr lang="en-US" dirty="0" err="1" smtClean="0">
                <a:solidFill>
                  <a:schemeClr val="bg1"/>
                </a:solidFill>
                <a:latin typeface="Consolas" charset="0"/>
                <a:ea typeface="Consolas" charset="0"/>
                <a:cs typeface="Consolas" charset="0"/>
              </a:rPr>
              <a:t>learning_rate_init</a:t>
            </a:r>
            <a:r>
              <a:rPr lang="en-US" dirty="0" smtClean="0">
                <a:solidFill>
                  <a:schemeClr val="bg1"/>
                </a:solidFill>
                <a:latin typeface="Consolas" charset="0"/>
                <a:ea typeface="Consolas" charset="0"/>
                <a:cs typeface="Consolas" charset="0"/>
              </a:rPr>
              <a:t>=0.001</a:t>
            </a:r>
            <a:r>
              <a:rPr lang="en-US" dirty="0">
                <a:solidFill>
                  <a:schemeClr val="bg1"/>
                </a:solidFill>
                <a:latin typeface="Consolas" charset="0"/>
                <a:ea typeface="Consolas" charset="0"/>
                <a:cs typeface="Consolas" charset="0"/>
              </a:rPr>
              <a:t>, </a:t>
            </a:r>
            <a:endParaRPr lang="en-US" dirty="0" smtClean="0">
              <a:solidFill>
                <a:schemeClr val="bg1"/>
              </a:solidFill>
              <a:latin typeface="Consolas" charset="0"/>
              <a:ea typeface="Consolas" charset="0"/>
              <a:cs typeface="Consolas" charset="0"/>
            </a:endParaRPr>
          </a:p>
          <a:p>
            <a:pPr lvl="1"/>
            <a:r>
              <a:rPr lang="en-US" dirty="0" err="1" smtClean="0">
                <a:solidFill>
                  <a:schemeClr val="tx2">
                    <a:lumMod val="75000"/>
                  </a:schemeClr>
                </a:solidFill>
                <a:latin typeface="Consolas" charset="0"/>
                <a:ea typeface="Consolas" charset="0"/>
                <a:cs typeface="Consolas" charset="0"/>
              </a:rPr>
              <a:t>early_stopping</a:t>
            </a:r>
            <a:r>
              <a:rPr lang="en-US" dirty="0" smtClean="0">
                <a:solidFill>
                  <a:schemeClr val="tx2">
                    <a:lumMod val="75000"/>
                  </a:schemeClr>
                </a:solidFill>
                <a:latin typeface="Consolas" charset="0"/>
                <a:ea typeface="Consolas" charset="0"/>
                <a:cs typeface="Consolas" charset="0"/>
              </a:rPr>
              <a:t>=False,</a:t>
            </a:r>
          </a:p>
          <a:p>
            <a:pPr lvl="1"/>
            <a:r>
              <a:rPr lang="en-US" dirty="0" err="1" smtClean="0">
                <a:solidFill>
                  <a:schemeClr val="tx2">
                    <a:lumMod val="75000"/>
                  </a:schemeClr>
                </a:solidFill>
                <a:latin typeface="Consolas" charset="0"/>
                <a:ea typeface="Consolas" charset="0"/>
                <a:cs typeface="Consolas" charset="0"/>
              </a:rPr>
              <a:t>validation_fraction</a:t>
            </a:r>
            <a:r>
              <a:rPr lang="en-US" dirty="0" smtClean="0">
                <a:solidFill>
                  <a:schemeClr val="tx2">
                    <a:lumMod val="75000"/>
                  </a:schemeClr>
                </a:solidFill>
                <a:latin typeface="Consolas" charset="0"/>
                <a:ea typeface="Consolas" charset="0"/>
                <a:cs typeface="Consolas" charset="0"/>
              </a:rPr>
              <a:t>=0.1</a:t>
            </a:r>
            <a:r>
              <a:rPr lang="en-US" dirty="0" smtClean="0">
                <a:latin typeface="Consolas" charset="0"/>
                <a:ea typeface="Consolas" charset="0"/>
                <a:cs typeface="Consolas" charset="0"/>
              </a:rPr>
              <a:t>)</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1199650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64314"/>
            <a:ext cx="10534972" cy="1456267"/>
          </a:xfrm>
        </p:spPr>
        <p:txBody>
          <a:bodyPr>
            <a:normAutofit/>
          </a:bodyPr>
          <a:lstStyle/>
          <a:p>
            <a:r>
              <a:rPr lang="en-US" sz="4000" dirty="0"/>
              <a:t>Chapter 3</a:t>
            </a:r>
            <a:r>
              <a:rPr lang="en-US" sz="4000" dirty="0" smtClean="0"/>
              <a:t>:</a:t>
            </a:r>
            <a:br>
              <a:rPr lang="en-US" sz="4000" dirty="0" smtClean="0"/>
            </a:br>
            <a:r>
              <a:rPr lang="en-US" sz="3200" dirty="0" smtClean="0"/>
              <a:t>OVERFITTING AND WHEN TO STOP Training</a:t>
            </a:r>
            <a:endParaRPr lang="en-US" dirty="0"/>
          </a:p>
        </p:txBody>
      </p:sp>
      <p:sp>
        <p:nvSpPr>
          <p:cNvPr id="3" name="Content Placeholder 2"/>
          <p:cNvSpPr>
            <a:spLocks noGrp="1"/>
          </p:cNvSpPr>
          <p:nvPr>
            <p:ph idx="1"/>
          </p:nvPr>
        </p:nvSpPr>
        <p:spPr/>
        <p:txBody>
          <a:bodyPr anchor="t">
            <a:normAutofit/>
          </a:bodyPr>
          <a:lstStyle/>
          <a:p>
            <a:pPr marL="0" indent="0" fontAlgn="base">
              <a:buNone/>
            </a:pPr>
            <a:r>
              <a:rPr lang="en-US" sz="3200" u="sng" dirty="0" smtClean="0"/>
              <a:t>Key Terms</a:t>
            </a:r>
          </a:p>
          <a:p>
            <a:pPr fontAlgn="base"/>
            <a:r>
              <a:rPr lang="en-US" sz="2400" dirty="0"/>
              <a:t>Validation Set </a:t>
            </a:r>
            <a:endParaRPr lang="en-US" sz="2400" dirty="0" smtClean="0"/>
          </a:p>
          <a:p>
            <a:pPr fontAlgn="base"/>
            <a:r>
              <a:rPr lang="en-US" sz="2400" dirty="0" smtClean="0"/>
              <a:t>Overfitting</a:t>
            </a:r>
            <a:endParaRPr lang="en-US" sz="2400" dirty="0"/>
          </a:p>
          <a:p>
            <a:pPr fontAlgn="base"/>
            <a:r>
              <a:rPr lang="en-US" sz="2400" dirty="0" smtClean="0"/>
              <a:t>Early Stopping</a:t>
            </a:r>
          </a:p>
        </p:txBody>
      </p:sp>
      <p:sp>
        <p:nvSpPr>
          <p:cNvPr id="5" name="TextBox 4"/>
          <p:cNvSpPr txBox="1"/>
          <p:nvPr/>
        </p:nvSpPr>
        <p:spPr>
          <a:xfrm>
            <a:off x="5160935" y="2324746"/>
            <a:ext cx="5770168"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latin typeface="Consolas" charset="0"/>
                <a:ea typeface="Consolas" charset="0"/>
                <a:cs typeface="Consolas" charset="0"/>
              </a:rPr>
              <a:t>sklearn.neural_network.MLPRegressor</a:t>
            </a:r>
            <a:r>
              <a:rPr lang="en-US" dirty="0" smtClean="0">
                <a:latin typeface="Consolas" charset="0"/>
                <a:ea typeface="Consolas" charset="0"/>
                <a:cs typeface="Consolas" charset="0"/>
              </a:rPr>
              <a:t>(</a:t>
            </a:r>
          </a:p>
          <a:p>
            <a:pPr lvl="1"/>
            <a:r>
              <a:rPr lang="en-US" dirty="0" err="1" smtClean="0">
                <a:solidFill>
                  <a:schemeClr val="tx2">
                    <a:lumMod val="75000"/>
                  </a:schemeClr>
                </a:solidFill>
                <a:latin typeface="Consolas" charset="0"/>
                <a:ea typeface="Consolas" charset="0"/>
                <a:cs typeface="Consolas" charset="0"/>
              </a:rPr>
              <a:t>hidden_layer_sizes</a:t>
            </a:r>
            <a:r>
              <a:rPr lang="en-US" dirty="0">
                <a:solidFill>
                  <a:schemeClr val="tx2">
                    <a:lumMod val="75000"/>
                  </a:schemeClr>
                </a:solidFill>
                <a:latin typeface="Consolas" charset="0"/>
                <a:ea typeface="Consolas" charset="0"/>
                <a:cs typeface="Consolas" charset="0"/>
              </a:rPr>
              <a:t>=(100, ), </a:t>
            </a:r>
            <a:endParaRPr lang="en-US" dirty="0" smtClean="0">
              <a:solidFill>
                <a:schemeClr val="tx2">
                  <a:lumMod val="75000"/>
                </a:schemeClr>
              </a:solidFill>
              <a:latin typeface="Consolas" charset="0"/>
              <a:ea typeface="Consolas" charset="0"/>
              <a:cs typeface="Consolas" charset="0"/>
            </a:endParaRPr>
          </a:p>
          <a:p>
            <a:pPr lvl="1"/>
            <a:r>
              <a:rPr lang="en-US" dirty="0" smtClean="0">
                <a:solidFill>
                  <a:schemeClr val="tx2">
                    <a:lumMod val="75000"/>
                  </a:schemeClr>
                </a:solidFill>
                <a:latin typeface="Consolas" charset="0"/>
                <a:ea typeface="Consolas" charset="0"/>
                <a:cs typeface="Consolas" charset="0"/>
              </a:rPr>
              <a:t>activation=‘</a:t>
            </a:r>
            <a:r>
              <a:rPr lang="en-US" dirty="0" err="1" smtClean="0">
                <a:solidFill>
                  <a:schemeClr val="tx2">
                    <a:lumMod val="75000"/>
                  </a:schemeClr>
                </a:solidFill>
                <a:latin typeface="Consolas" charset="0"/>
                <a:ea typeface="Consolas" charset="0"/>
                <a:cs typeface="Consolas" charset="0"/>
              </a:rPr>
              <a:t>relu</a:t>
            </a:r>
            <a:r>
              <a:rPr lang="en-US" dirty="0" smtClean="0">
                <a:solidFill>
                  <a:schemeClr val="tx2">
                    <a:lumMod val="75000"/>
                  </a:schemeClr>
                </a:solidFill>
                <a:latin typeface="Consolas" charset="0"/>
                <a:ea typeface="Consolas" charset="0"/>
                <a:cs typeface="Consolas" charset="0"/>
              </a:rPr>
              <a:t>’,</a:t>
            </a:r>
          </a:p>
          <a:p>
            <a:pPr lvl="1"/>
            <a:r>
              <a:rPr lang="en-US" dirty="0" smtClean="0">
                <a:solidFill>
                  <a:schemeClr val="tx2">
                    <a:lumMod val="75000"/>
                  </a:schemeClr>
                </a:solidFill>
                <a:latin typeface="Consolas" charset="0"/>
                <a:ea typeface="Consolas" charset="0"/>
                <a:cs typeface="Consolas" charset="0"/>
              </a:rPr>
              <a:t>solver=‘</a:t>
            </a:r>
            <a:r>
              <a:rPr lang="en-US" dirty="0" err="1" smtClean="0">
                <a:solidFill>
                  <a:schemeClr val="tx2">
                    <a:lumMod val="75000"/>
                  </a:schemeClr>
                </a:solidFill>
                <a:latin typeface="Consolas" charset="0"/>
                <a:ea typeface="Consolas" charset="0"/>
                <a:cs typeface="Consolas" charset="0"/>
              </a:rPr>
              <a:t>sgd</a:t>
            </a:r>
            <a:r>
              <a:rPr lang="en-US" dirty="0" smtClean="0">
                <a:solidFill>
                  <a:schemeClr val="tx2">
                    <a:lumMod val="75000"/>
                  </a:schemeClr>
                </a:solidFill>
                <a:latin typeface="Consolas" charset="0"/>
                <a:ea typeface="Consolas" charset="0"/>
                <a:cs typeface="Consolas" charset="0"/>
              </a:rPr>
              <a:t>’,</a:t>
            </a:r>
            <a:endParaRPr lang="en-US" dirty="0">
              <a:solidFill>
                <a:schemeClr val="tx2">
                  <a:lumMod val="75000"/>
                </a:schemeClr>
              </a:solidFill>
              <a:latin typeface="Consolas" charset="0"/>
              <a:ea typeface="Consolas" charset="0"/>
              <a:cs typeface="Consolas" charset="0"/>
            </a:endParaRPr>
          </a:p>
          <a:p>
            <a:pPr lvl="1"/>
            <a:r>
              <a:rPr lang="en-US" dirty="0" err="1" smtClean="0">
                <a:solidFill>
                  <a:schemeClr val="tx2">
                    <a:lumMod val="75000"/>
                  </a:schemeClr>
                </a:solidFill>
                <a:latin typeface="Consolas" charset="0"/>
                <a:ea typeface="Consolas" charset="0"/>
                <a:cs typeface="Consolas" charset="0"/>
              </a:rPr>
              <a:t>batch_size</a:t>
            </a:r>
            <a:r>
              <a:rPr lang="en-US" dirty="0" smtClean="0">
                <a:solidFill>
                  <a:schemeClr val="tx2">
                    <a:lumMod val="75000"/>
                  </a:schemeClr>
                </a:solidFill>
                <a:latin typeface="Consolas" charset="0"/>
                <a:ea typeface="Consolas" charset="0"/>
                <a:cs typeface="Consolas" charset="0"/>
              </a:rPr>
              <a:t>=10,</a:t>
            </a:r>
          </a:p>
          <a:p>
            <a:pPr lvl="1"/>
            <a:r>
              <a:rPr lang="en-US" dirty="0" err="1" smtClean="0">
                <a:solidFill>
                  <a:schemeClr val="tx2">
                    <a:lumMod val="75000"/>
                  </a:schemeClr>
                </a:solidFill>
                <a:latin typeface="Consolas" charset="0"/>
                <a:ea typeface="Consolas" charset="0"/>
                <a:cs typeface="Consolas" charset="0"/>
              </a:rPr>
              <a:t>learning_rate_init</a:t>
            </a:r>
            <a:r>
              <a:rPr lang="en-US" dirty="0" smtClean="0">
                <a:solidFill>
                  <a:schemeClr val="tx2">
                    <a:lumMod val="75000"/>
                  </a:schemeClr>
                </a:solidFill>
                <a:latin typeface="Consolas" charset="0"/>
                <a:ea typeface="Consolas" charset="0"/>
                <a:cs typeface="Consolas" charset="0"/>
              </a:rPr>
              <a:t>=0.001</a:t>
            </a:r>
            <a:r>
              <a:rPr lang="en-US" dirty="0">
                <a:solidFill>
                  <a:schemeClr val="tx2">
                    <a:lumMod val="75000"/>
                  </a:schemeClr>
                </a:solidFill>
                <a:latin typeface="Consolas" charset="0"/>
                <a:ea typeface="Consolas" charset="0"/>
                <a:cs typeface="Consolas" charset="0"/>
              </a:rPr>
              <a:t>, </a:t>
            </a:r>
            <a:endParaRPr lang="en-US" dirty="0" smtClean="0">
              <a:solidFill>
                <a:schemeClr val="tx2">
                  <a:lumMod val="75000"/>
                </a:schemeClr>
              </a:solidFill>
              <a:latin typeface="Consolas" charset="0"/>
              <a:ea typeface="Consolas" charset="0"/>
              <a:cs typeface="Consolas" charset="0"/>
            </a:endParaRPr>
          </a:p>
          <a:p>
            <a:pPr lvl="1"/>
            <a:r>
              <a:rPr lang="en-US" dirty="0" err="1" smtClean="0">
                <a:solidFill>
                  <a:schemeClr val="bg1"/>
                </a:solidFill>
                <a:latin typeface="Consolas" charset="0"/>
                <a:ea typeface="Consolas" charset="0"/>
                <a:cs typeface="Consolas" charset="0"/>
              </a:rPr>
              <a:t>early_stopping</a:t>
            </a:r>
            <a:r>
              <a:rPr lang="en-US" dirty="0" smtClean="0">
                <a:solidFill>
                  <a:schemeClr val="bg1"/>
                </a:solidFill>
                <a:latin typeface="Consolas" charset="0"/>
                <a:ea typeface="Consolas" charset="0"/>
                <a:cs typeface="Consolas" charset="0"/>
              </a:rPr>
              <a:t>=False,</a:t>
            </a:r>
          </a:p>
          <a:p>
            <a:pPr lvl="1"/>
            <a:r>
              <a:rPr lang="en-US" dirty="0" err="1" smtClean="0">
                <a:solidFill>
                  <a:schemeClr val="bg1"/>
                </a:solidFill>
                <a:latin typeface="Consolas" charset="0"/>
                <a:ea typeface="Consolas" charset="0"/>
                <a:cs typeface="Consolas" charset="0"/>
              </a:rPr>
              <a:t>validation_fraction</a:t>
            </a:r>
            <a:r>
              <a:rPr lang="en-US" smtClean="0">
                <a:solidFill>
                  <a:schemeClr val="bg1"/>
                </a:solidFill>
                <a:latin typeface="Consolas" charset="0"/>
                <a:ea typeface="Consolas" charset="0"/>
                <a:cs typeface="Consolas" charset="0"/>
              </a:rPr>
              <a:t>=0.1</a:t>
            </a:r>
            <a:r>
              <a:rPr lang="en-US" smtClean="0">
                <a:latin typeface="Consolas" charset="0"/>
                <a:ea typeface="Consolas" charset="0"/>
                <a:cs typeface="Consolas" charset="0"/>
              </a:rPr>
              <a:t>)</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1929751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Set</a:t>
            </a:r>
            <a:endParaRPr lang="en-US" dirty="0"/>
          </a:p>
        </p:txBody>
      </p:sp>
      <p:sp>
        <p:nvSpPr>
          <p:cNvPr id="3" name="Content Placeholder 2"/>
          <p:cNvSpPr>
            <a:spLocks noGrp="1"/>
          </p:cNvSpPr>
          <p:nvPr>
            <p:ph idx="1"/>
          </p:nvPr>
        </p:nvSpPr>
        <p:spPr>
          <a:xfrm>
            <a:off x="685801" y="2142067"/>
            <a:ext cx="10131425" cy="4289730"/>
          </a:xfrm>
        </p:spPr>
        <p:txBody>
          <a:bodyPr>
            <a:normAutofit/>
          </a:bodyPr>
          <a:lstStyle/>
          <a:p>
            <a:r>
              <a:rPr lang="en-US" sz="2400" dirty="0" smtClean="0"/>
              <a:t>If I want to really test how well you know a subject, I will give you a test with problems that look similar to the practice problems but are slightly different.</a:t>
            </a:r>
          </a:p>
          <a:p>
            <a:r>
              <a:rPr lang="en-US" sz="2400" dirty="0" smtClean="0"/>
              <a:t>If you learned the underlying concepts, you will </a:t>
            </a:r>
            <a:r>
              <a:rPr lang="en-US" sz="2400" i="1" dirty="0" smtClean="0"/>
              <a:t>generalize </a:t>
            </a:r>
            <a:r>
              <a:rPr lang="en-US" sz="2400" dirty="0" smtClean="0"/>
              <a:t>well to the new problems.</a:t>
            </a:r>
          </a:p>
          <a:p>
            <a:r>
              <a:rPr lang="en-US" sz="2400" dirty="0" smtClean="0"/>
              <a:t>However, if you studied the practice problems so much that you become only good at </a:t>
            </a:r>
            <a:r>
              <a:rPr lang="en-US" sz="2400" i="1" dirty="0" smtClean="0"/>
              <a:t>those</a:t>
            </a:r>
            <a:r>
              <a:rPr lang="en-US" sz="2400" dirty="0" smtClean="0"/>
              <a:t> problems, you may not do so well on new problems. This is </a:t>
            </a:r>
            <a:r>
              <a:rPr lang="en-US" sz="2400" i="1" dirty="0" smtClean="0"/>
              <a:t>overfitting</a:t>
            </a:r>
            <a:r>
              <a:rPr lang="en-US" sz="2400" dirty="0" smtClean="0"/>
              <a:t>.</a:t>
            </a:r>
          </a:p>
          <a:p>
            <a:r>
              <a:rPr lang="en-US" sz="2400" dirty="0" smtClean="0"/>
              <a:t>The goal then is to keep some “problems” (e.g. data) from the machine learning model and see how well it can do on </a:t>
            </a:r>
            <a:r>
              <a:rPr lang="en-US" sz="2400" i="1" dirty="0" smtClean="0"/>
              <a:t>them</a:t>
            </a:r>
            <a:r>
              <a:rPr lang="en-US" sz="2400" dirty="0" smtClean="0"/>
              <a:t>. That</a:t>
            </a:r>
            <a:r>
              <a:rPr lang="mr-IN" sz="2400" dirty="0" smtClean="0"/>
              <a:t>’</a:t>
            </a:r>
            <a:r>
              <a:rPr lang="en-US" sz="2400" dirty="0" smtClean="0"/>
              <a:t>s a validation set!</a:t>
            </a:r>
            <a:endParaRPr lang="en-US" sz="2400" dirty="0"/>
          </a:p>
        </p:txBody>
      </p:sp>
    </p:spTree>
    <p:extLst>
      <p:ext uri="{BB962C8B-B14F-4D97-AF65-F5344CB8AC3E}">
        <p14:creationId xmlns:p14="http://schemas.microsoft.com/office/powerpoint/2010/main" val="1819838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969" y="136148"/>
            <a:ext cx="10131425" cy="1456267"/>
          </a:xfrm>
        </p:spPr>
        <p:txBody>
          <a:bodyPr/>
          <a:lstStyle/>
          <a:p>
            <a:r>
              <a:rPr lang="en-US" dirty="0" smtClean="0"/>
              <a:t>Problems with overfitting</a:t>
            </a:r>
            <a:endParaRPr lang="en-US" dirty="0"/>
          </a:p>
        </p:txBody>
      </p:sp>
      <p:pic>
        <p:nvPicPr>
          <p:cNvPr id="4" name="Picture 3"/>
          <p:cNvPicPr>
            <a:picLocks noChangeAspect="1"/>
          </p:cNvPicPr>
          <p:nvPr/>
        </p:nvPicPr>
        <p:blipFill>
          <a:blip r:embed="rId2"/>
          <a:stretch>
            <a:fillRect/>
          </a:stretch>
        </p:blipFill>
        <p:spPr>
          <a:xfrm>
            <a:off x="7717970" y="3819351"/>
            <a:ext cx="2692424"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7640664" y="876915"/>
            <a:ext cx="4008894" cy="2726048"/>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Rectangle 5"/>
          <p:cNvSpPr/>
          <p:nvPr/>
        </p:nvSpPr>
        <p:spPr>
          <a:xfrm>
            <a:off x="278969" y="1567547"/>
            <a:ext cx="5703377" cy="4832092"/>
          </a:xfrm>
          <a:prstGeom prst="rect">
            <a:avLst/>
          </a:prstGeom>
        </p:spPr>
        <p:txBody>
          <a:bodyPr wrap="square">
            <a:spAutoFit/>
          </a:bodyPr>
          <a:lstStyle/>
          <a:p>
            <a:r>
              <a:rPr lang="en-US" sz="2200" dirty="0" smtClean="0"/>
              <a:t>A model can over-fit some training data by becoming “too good” at understanding the training data so that its not learning the underlying trend.</a:t>
            </a:r>
          </a:p>
          <a:p>
            <a:endParaRPr lang="en-US" sz="2200" dirty="0" smtClean="0"/>
          </a:p>
          <a:p>
            <a:r>
              <a:rPr lang="en-US" sz="2200" dirty="0" smtClean="0"/>
              <a:t>How can a model over-fit?</a:t>
            </a:r>
            <a:endParaRPr lang="en-US" sz="2200" dirty="0"/>
          </a:p>
          <a:p>
            <a:pPr marL="457200" indent="-457200">
              <a:buFont typeface="+mj-lt"/>
              <a:buAutoNum type="arabicPeriod"/>
            </a:pPr>
            <a:r>
              <a:rPr lang="en-US" sz="2200" dirty="0"/>
              <a:t>Increasing nodes or layers to the network increases model </a:t>
            </a:r>
            <a:r>
              <a:rPr lang="en-US" sz="2200" dirty="0" smtClean="0"/>
              <a:t>complexity.</a:t>
            </a:r>
            <a:endParaRPr lang="en-US" sz="2200" dirty="0"/>
          </a:p>
          <a:p>
            <a:pPr marL="457200" indent="-457200">
              <a:buFont typeface="+mj-lt"/>
              <a:buAutoNum type="arabicPeriod"/>
            </a:pPr>
            <a:r>
              <a:rPr lang="en-US" sz="2200" dirty="0"/>
              <a:t>Running more </a:t>
            </a:r>
            <a:r>
              <a:rPr lang="en-US" sz="2200" i="1" dirty="0"/>
              <a:t>epochs</a:t>
            </a:r>
            <a:r>
              <a:rPr lang="en-US" sz="2200" dirty="0"/>
              <a:t> also can over fit your </a:t>
            </a:r>
            <a:r>
              <a:rPr lang="en-US" sz="2200" dirty="0" smtClean="0"/>
              <a:t>data.</a:t>
            </a:r>
          </a:p>
          <a:p>
            <a:pPr marL="457200" indent="-457200">
              <a:buFont typeface="+mj-lt"/>
              <a:buAutoNum type="arabicPeriod"/>
            </a:pPr>
            <a:endParaRPr lang="en-US" sz="2200" dirty="0"/>
          </a:p>
          <a:p>
            <a:r>
              <a:rPr lang="en-US" sz="2200" dirty="0" smtClean="0"/>
              <a:t>* </a:t>
            </a:r>
            <a:r>
              <a:rPr lang="en-US" sz="2200" i="1" dirty="0"/>
              <a:t>epochs</a:t>
            </a:r>
            <a:r>
              <a:rPr lang="en-US" sz="2200" dirty="0"/>
              <a:t> </a:t>
            </a:r>
            <a:r>
              <a:rPr lang="en-US" sz="2200" dirty="0" smtClean="0"/>
              <a:t>is the number of times your model runs through the entire training set (e.g. iterations)</a:t>
            </a:r>
            <a:endParaRPr lang="en-US" sz="2200" dirty="0"/>
          </a:p>
        </p:txBody>
      </p:sp>
      <p:sp>
        <p:nvSpPr>
          <p:cNvPr id="7" name="TextBox 6"/>
          <p:cNvSpPr txBox="1"/>
          <p:nvPr/>
        </p:nvSpPr>
        <p:spPr>
          <a:xfrm>
            <a:off x="5982346" y="1069777"/>
            <a:ext cx="1524125" cy="2585323"/>
          </a:xfrm>
          <a:prstGeom prst="rect">
            <a:avLst/>
          </a:prstGeom>
          <a:noFill/>
        </p:spPr>
        <p:txBody>
          <a:bodyPr wrap="square" rtlCol="0">
            <a:spAutoFit/>
          </a:bodyPr>
          <a:lstStyle/>
          <a:p>
            <a:pPr algn="r"/>
            <a:r>
              <a:rPr lang="en-US" dirty="0" smtClean="0"/>
              <a:t>Overfitting a regression model by capturing the noise more-so than the underlying trend.</a:t>
            </a:r>
          </a:p>
          <a:p>
            <a:pPr algn="r"/>
            <a:endParaRPr lang="en-US" dirty="0"/>
          </a:p>
        </p:txBody>
      </p:sp>
      <p:sp>
        <p:nvSpPr>
          <p:cNvPr id="9" name="TextBox 8"/>
          <p:cNvSpPr txBox="1"/>
          <p:nvPr/>
        </p:nvSpPr>
        <p:spPr>
          <a:xfrm>
            <a:off x="10534381" y="4149900"/>
            <a:ext cx="1657619" cy="2031325"/>
          </a:xfrm>
          <a:prstGeom prst="rect">
            <a:avLst/>
          </a:prstGeom>
          <a:noFill/>
        </p:spPr>
        <p:txBody>
          <a:bodyPr wrap="square" rtlCol="0">
            <a:spAutoFit/>
          </a:bodyPr>
          <a:lstStyle/>
          <a:p>
            <a:r>
              <a:rPr lang="en-US" dirty="0" smtClean="0"/>
              <a:t>Overfitting a classification model by again capturing the noise more so </a:t>
            </a:r>
            <a:r>
              <a:rPr lang="en-US" smtClean="0"/>
              <a:t>then general trend.</a:t>
            </a:r>
            <a:endParaRPr lang="en-US" dirty="0"/>
          </a:p>
        </p:txBody>
      </p:sp>
    </p:spTree>
    <p:extLst>
      <p:ext uri="{BB962C8B-B14F-4D97-AF65-F5344CB8AC3E}">
        <p14:creationId xmlns:p14="http://schemas.microsoft.com/office/powerpoint/2010/main" val="154590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Early Stopping</a:t>
            </a:r>
            <a:endParaRPr lang="en-US" dirty="0"/>
          </a:p>
        </p:txBody>
      </p:sp>
      <p:pic>
        <p:nvPicPr>
          <p:cNvPr id="4" name="Picture 2" descr="mage result for overfitting training valid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5960" y="2681206"/>
            <a:ext cx="3620261" cy="31254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5796" y="2065867"/>
            <a:ext cx="6096000" cy="4154984"/>
          </a:xfrm>
          <a:prstGeom prst="rect">
            <a:avLst/>
          </a:prstGeom>
        </p:spPr>
        <p:txBody>
          <a:bodyPr>
            <a:spAutoFit/>
          </a:bodyPr>
          <a:lstStyle/>
          <a:p>
            <a:pPr marL="342900" indent="-342900">
              <a:buFont typeface="Arial" charset="0"/>
              <a:buChar char="•"/>
            </a:pPr>
            <a:r>
              <a:rPr lang="en-US" sz="2200" dirty="0"/>
              <a:t>You can know overfitting is happening when your training loss keeps decreasing but your validation loss starts increasing</a:t>
            </a:r>
            <a:r>
              <a:rPr lang="en-US" sz="2200" dirty="0" smtClean="0"/>
              <a:t>!</a:t>
            </a:r>
          </a:p>
          <a:p>
            <a:pPr marL="342900" indent="-342900">
              <a:buFont typeface="Arial" charset="0"/>
              <a:buChar char="•"/>
            </a:pPr>
            <a:endParaRPr lang="en-US" sz="2200" dirty="0" smtClean="0"/>
          </a:p>
          <a:p>
            <a:pPr marL="342900" indent="-342900">
              <a:buFont typeface="Arial" charset="0"/>
              <a:buChar char="•"/>
            </a:pPr>
            <a:r>
              <a:rPr lang="en-US" sz="2200" dirty="0" smtClean="0"/>
              <a:t>Early stopping will terminate </a:t>
            </a:r>
            <a:r>
              <a:rPr lang="en-US" sz="2200" dirty="0"/>
              <a:t>training when validation score is not improving (or starts getting worse</a:t>
            </a:r>
            <a:r>
              <a:rPr lang="en-US" sz="2200" dirty="0" smtClean="0"/>
              <a:t>)!</a:t>
            </a:r>
          </a:p>
          <a:p>
            <a:pPr marL="342900" indent="-342900">
              <a:buFont typeface="Arial" charset="0"/>
              <a:buChar char="•"/>
            </a:pPr>
            <a:endParaRPr lang="en-US" sz="2200" dirty="0" smtClean="0"/>
          </a:p>
          <a:p>
            <a:pPr marL="342900" indent="-342900">
              <a:buFont typeface="Arial" charset="0"/>
              <a:buChar char="•"/>
            </a:pPr>
            <a:r>
              <a:rPr lang="en-US" sz="2200" dirty="0" smtClean="0"/>
              <a:t>“Patience” or “</a:t>
            </a:r>
            <a:r>
              <a:rPr lang="en-US" sz="2200" dirty="0" err="1" smtClean="0"/>
              <a:t>n_iter_no_change</a:t>
            </a:r>
            <a:r>
              <a:rPr lang="en-US" sz="2200" dirty="0" smtClean="0"/>
              <a:t>” in </a:t>
            </a:r>
            <a:r>
              <a:rPr lang="en-US" sz="2200" dirty="0" err="1" smtClean="0"/>
              <a:t>sklearn</a:t>
            </a:r>
            <a:r>
              <a:rPr lang="en-US" sz="2200" dirty="0" smtClean="0"/>
              <a:t> is the number of iterations we are allowed to keep going without seeing any progress in the validation loss.</a:t>
            </a:r>
            <a:endParaRPr lang="en-US" sz="2200" dirty="0"/>
          </a:p>
        </p:txBody>
      </p:sp>
    </p:spTree>
    <p:extLst>
      <p:ext uri="{BB962C8B-B14F-4D97-AF65-F5344CB8AC3E}">
        <p14:creationId xmlns:p14="http://schemas.microsoft.com/office/powerpoint/2010/main" val="7235370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467361"/>
            <a:ext cx="10131425" cy="589280"/>
          </a:xfrm>
        </p:spPr>
        <p:txBody>
          <a:bodyPr>
            <a:normAutofit fontScale="90000"/>
          </a:bodyPr>
          <a:lstStyle/>
          <a:p>
            <a:r>
              <a:rPr lang="en-US" dirty="0" smtClean="0"/>
              <a:t>What to do to </a:t>
            </a:r>
            <a:r>
              <a:rPr lang="en-US" smtClean="0"/>
              <a:t>improve performance</a:t>
            </a:r>
            <a:endParaRPr lang="en-US"/>
          </a:p>
        </p:txBody>
      </p:sp>
      <p:sp>
        <p:nvSpPr>
          <p:cNvPr id="3" name="Content Placeholder 2"/>
          <p:cNvSpPr>
            <a:spLocks noGrp="1"/>
          </p:cNvSpPr>
          <p:nvPr>
            <p:ph idx="1"/>
          </p:nvPr>
        </p:nvSpPr>
        <p:spPr>
          <a:xfrm>
            <a:off x="4297680" y="1209041"/>
            <a:ext cx="7193280" cy="4907280"/>
          </a:xfrm>
        </p:spPr>
        <p:txBody>
          <a:bodyPr>
            <a:noAutofit/>
          </a:bodyPr>
          <a:lstStyle/>
          <a:p>
            <a:pPr marL="0" indent="0">
              <a:buNone/>
            </a:pPr>
            <a:r>
              <a:rPr lang="en-US" sz="2400" dirty="0" smtClean="0"/>
              <a:t>Data</a:t>
            </a:r>
            <a:endParaRPr lang="en-US" sz="2000" dirty="0" smtClean="0"/>
          </a:p>
          <a:p>
            <a:r>
              <a:rPr lang="en-US" sz="2000" dirty="0" smtClean="0"/>
              <a:t>Regularization </a:t>
            </a:r>
            <a:r>
              <a:rPr lang="mr-IN" sz="2000" dirty="0" smtClean="0"/>
              <a:t>–</a:t>
            </a:r>
            <a:r>
              <a:rPr lang="en-US" sz="2000" dirty="0" smtClean="0"/>
              <a:t> data on same scale?</a:t>
            </a:r>
          </a:p>
          <a:p>
            <a:r>
              <a:rPr lang="en-US" sz="2000" dirty="0" smtClean="0"/>
              <a:t>Randomization </a:t>
            </a:r>
            <a:r>
              <a:rPr lang="mr-IN" sz="2000" dirty="0" smtClean="0"/>
              <a:t>–</a:t>
            </a:r>
            <a:r>
              <a:rPr lang="en-US" sz="2000" dirty="0" smtClean="0"/>
              <a:t> look at your batches </a:t>
            </a:r>
            <a:r>
              <a:rPr lang="mr-IN" sz="2000" dirty="0" smtClean="0"/>
              <a:t>–</a:t>
            </a:r>
            <a:r>
              <a:rPr lang="en-US" sz="2000" dirty="0" smtClean="0"/>
              <a:t> are they sufficiently random and evenly represent your overall population?</a:t>
            </a:r>
          </a:p>
          <a:p>
            <a:r>
              <a:rPr lang="en-US" sz="2000" dirty="0" smtClean="0"/>
              <a:t>Training/test split. Does it represent the same distribution for all your predictor variables? </a:t>
            </a:r>
            <a:r>
              <a:rPr lang="en-US" sz="2000" dirty="0"/>
              <a:t>Visualize your data!</a:t>
            </a:r>
            <a:endParaRPr lang="en-US" sz="2000" dirty="0" smtClean="0"/>
          </a:p>
          <a:p>
            <a:r>
              <a:rPr lang="en-US" sz="2000" dirty="0" smtClean="0"/>
              <a:t>Data has too much noise? Visualize your data!</a:t>
            </a:r>
          </a:p>
          <a:p>
            <a:r>
              <a:rPr lang="en-US" sz="2000" dirty="0" smtClean="0"/>
              <a:t>Class imbalance? Do you have enough examples of both classes?</a:t>
            </a:r>
          </a:p>
          <a:p>
            <a:r>
              <a:rPr lang="en-US" sz="2000" dirty="0" smtClean="0"/>
              <a:t>Enough training examples? </a:t>
            </a:r>
            <a:r>
              <a:rPr lang="en-US" sz="2000" i="1" dirty="0" smtClean="0"/>
              <a:t>Curse of dimensionality.</a:t>
            </a:r>
          </a:p>
          <a:p>
            <a:pPr marL="0" indent="0">
              <a:buNone/>
            </a:pPr>
            <a:r>
              <a:rPr lang="en-US" sz="2400" dirty="0"/>
              <a:t>Network</a:t>
            </a:r>
          </a:p>
          <a:p>
            <a:r>
              <a:rPr lang="en-US" sz="2000" dirty="0"/>
              <a:t>Add methods to avoid overfitting: regularization and </a:t>
            </a:r>
            <a:r>
              <a:rPr lang="en-US" sz="2000" dirty="0" smtClean="0"/>
              <a:t>dropout</a:t>
            </a:r>
            <a:endParaRPr lang="en-US" sz="2000" dirty="0"/>
          </a:p>
        </p:txBody>
      </p:sp>
      <p:pic>
        <p:nvPicPr>
          <p:cNvPr id="3074" name="Picture 2" descr="https://cdn-images-1.medium.com/max/1600/1*EVy3hNSF4Nq7v7bNYOyNc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1412240"/>
            <a:ext cx="3834293" cy="45370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55600" y="6116321"/>
            <a:ext cx="3414076" cy="369332"/>
          </a:xfrm>
          <a:prstGeom prst="rect">
            <a:avLst/>
          </a:prstGeom>
          <a:noFill/>
        </p:spPr>
        <p:txBody>
          <a:bodyPr wrap="none" rtlCol="0">
            <a:spAutoFit/>
          </a:bodyPr>
          <a:lstStyle/>
          <a:p>
            <a:r>
              <a:rPr lang="en-US" smtClean="0">
                <a:hlinkClick r:id="rId3"/>
              </a:rPr>
              <a:t>More ways to improve your model</a:t>
            </a:r>
            <a:endParaRPr lang="en-US" dirty="0"/>
          </a:p>
        </p:txBody>
      </p:sp>
    </p:spTree>
    <p:extLst>
      <p:ext uri="{BB962C8B-B14F-4D97-AF65-F5344CB8AC3E}">
        <p14:creationId xmlns:p14="http://schemas.microsoft.com/office/powerpoint/2010/main" val="7383847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Implementing Neural Networks</a:t>
            </a:r>
            <a:br>
              <a:rPr lang="en-US" sz="4000" dirty="0" smtClean="0"/>
            </a:br>
            <a:r>
              <a:rPr lang="en-US" sz="2800" dirty="0" smtClean="0"/>
              <a:t>At four levels of depth</a:t>
            </a:r>
            <a:endParaRPr lang="en-US" sz="4000" dirty="0"/>
          </a:p>
        </p:txBody>
      </p:sp>
      <p:sp>
        <p:nvSpPr>
          <p:cNvPr id="3" name="Content Placeholder 2"/>
          <p:cNvSpPr>
            <a:spLocks noGrp="1"/>
          </p:cNvSpPr>
          <p:nvPr>
            <p:ph idx="1"/>
          </p:nvPr>
        </p:nvSpPr>
        <p:spPr/>
        <p:txBody>
          <a:bodyPr>
            <a:normAutofit/>
          </a:bodyPr>
          <a:lstStyle/>
          <a:p>
            <a:r>
              <a:rPr lang="en-US" sz="2400" dirty="0" smtClean="0"/>
              <a:t>Novice: </a:t>
            </a:r>
            <a:r>
              <a:rPr lang="en-US" sz="2400" dirty="0" err="1" smtClean="0"/>
              <a:t>SkLearn</a:t>
            </a:r>
            <a:r>
              <a:rPr lang="en-US" sz="2400" dirty="0" smtClean="0"/>
              <a:t> (you do that here!)</a:t>
            </a:r>
            <a:endParaRPr lang="en-US" sz="2400" dirty="0" smtClean="0"/>
          </a:p>
          <a:p>
            <a:r>
              <a:rPr lang="en-US" sz="2400" dirty="0" smtClean="0"/>
              <a:t>Intermediate: </a:t>
            </a:r>
            <a:r>
              <a:rPr lang="en-US" sz="2400" dirty="0" err="1" smtClean="0">
                <a:hlinkClick r:id="rId2"/>
              </a:rPr>
              <a:t>Keras</a:t>
            </a:r>
            <a:endParaRPr lang="en-US" sz="2400" dirty="0" smtClean="0"/>
          </a:p>
          <a:p>
            <a:r>
              <a:rPr lang="en-US" sz="2400" dirty="0" smtClean="0"/>
              <a:t>Master: </a:t>
            </a:r>
            <a:r>
              <a:rPr lang="en-US" sz="2400" dirty="0" err="1" smtClean="0">
                <a:hlinkClick r:id="rId3"/>
              </a:rPr>
              <a:t>TensorFlow</a:t>
            </a:r>
            <a:endParaRPr lang="en-US" sz="2400" dirty="0" smtClean="0"/>
          </a:p>
          <a:p>
            <a:r>
              <a:rPr lang="en-US" sz="2400" dirty="0" smtClean="0"/>
              <a:t>Superhuman: </a:t>
            </a:r>
            <a:r>
              <a:rPr lang="en-US" sz="2400" dirty="0" smtClean="0">
                <a:hlinkClick r:id="rId4"/>
              </a:rPr>
              <a:t>Implimenting From Scratch</a:t>
            </a:r>
            <a:endParaRPr lang="en-US" sz="2400" dirty="0"/>
          </a:p>
        </p:txBody>
      </p:sp>
    </p:spTree>
    <p:extLst>
      <p:ext uri="{BB962C8B-B14F-4D97-AF65-F5344CB8AC3E}">
        <p14:creationId xmlns:p14="http://schemas.microsoft.com/office/powerpoint/2010/main" val="127908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Tensor Flow Playground</a:t>
            </a:r>
            <a:endParaRPr lang="en-US" dirty="0"/>
          </a:p>
        </p:txBody>
      </p:sp>
      <p:sp>
        <p:nvSpPr>
          <p:cNvPr id="3" name="Content Placeholder 2"/>
          <p:cNvSpPr>
            <a:spLocks noGrp="1"/>
          </p:cNvSpPr>
          <p:nvPr>
            <p:ph idx="1"/>
          </p:nvPr>
        </p:nvSpPr>
        <p:spPr>
          <a:xfrm>
            <a:off x="685801" y="2954867"/>
            <a:ext cx="10131425" cy="3649133"/>
          </a:xfrm>
        </p:spPr>
        <p:txBody>
          <a:bodyPr>
            <a:noAutofit/>
          </a:bodyPr>
          <a:lstStyle/>
          <a:p>
            <a:r>
              <a:rPr lang="en-US" sz="2400" dirty="0" smtClean="0"/>
              <a:t>Using </a:t>
            </a:r>
            <a:r>
              <a:rPr lang="en-US" sz="2400" dirty="0" smtClean="0">
                <a:hlinkClick r:id="rId2"/>
              </a:rPr>
              <a:t>tensorflow playground</a:t>
            </a:r>
            <a:endParaRPr lang="en-US" sz="2400" dirty="0" smtClean="0"/>
          </a:p>
          <a:p>
            <a:r>
              <a:rPr lang="en-US" sz="2400" dirty="0" smtClean="0"/>
              <a:t>Try setting noise to max and batch size small. See how it jumps around a lot more!</a:t>
            </a:r>
          </a:p>
          <a:p>
            <a:r>
              <a:rPr lang="en-US" sz="2400" dirty="0" smtClean="0"/>
              <a:t>Try setting the learning rate above 1 and see how much it jumps around, and how it over fits, and how thick (which means large valued) the weights get! Now try adding regularization. See how that counteracts those problems.</a:t>
            </a:r>
          </a:p>
          <a:p>
            <a:r>
              <a:rPr lang="en-US" sz="2400" dirty="0" smtClean="0"/>
              <a:t>Try  adding more nodes/layers using the method we proposed earlier.</a:t>
            </a:r>
          </a:p>
          <a:p>
            <a:r>
              <a:rPr lang="en-US" sz="2400" dirty="0" smtClean="0"/>
              <a:t>Hover over each node and edge and really try to understand how the whole thing is working. Nearly everything there was explained in these slides so it</a:t>
            </a:r>
            <a:r>
              <a:rPr lang="mr-IN" sz="2400" dirty="0" smtClean="0"/>
              <a:t>’</a:t>
            </a:r>
            <a:r>
              <a:rPr lang="en-US" sz="2400" dirty="0" smtClean="0"/>
              <a:t>s a great way to test your knowledge.</a:t>
            </a:r>
          </a:p>
          <a:p>
            <a:endParaRPr lang="en-US" sz="2400" dirty="0" smtClean="0"/>
          </a:p>
          <a:p>
            <a:endParaRPr lang="en-US" sz="2400" dirty="0"/>
          </a:p>
        </p:txBody>
      </p:sp>
    </p:spTree>
    <p:extLst>
      <p:ext uri="{BB962C8B-B14F-4D97-AF65-F5344CB8AC3E}">
        <p14:creationId xmlns:p14="http://schemas.microsoft.com/office/powerpoint/2010/main" val="5717558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22712"/>
            <a:ext cx="10612463" cy="1456267"/>
          </a:xfrm>
        </p:spPr>
        <p:txBody>
          <a:bodyPr/>
          <a:lstStyle/>
          <a:p>
            <a:r>
              <a:rPr lang="en-US" dirty="0" err="1" smtClean="0"/>
              <a:t>WhERE</a:t>
            </a:r>
            <a:r>
              <a:rPr lang="en-US" dirty="0" smtClean="0"/>
              <a:t> Does this LECUTRE fit in to the big picture?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8956410"/>
              </p:ext>
            </p:extLst>
          </p:nvPr>
        </p:nvGraphicFramePr>
        <p:xfrm>
          <a:off x="511444" y="1365223"/>
          <a:ext cx="11236271" cy="1785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2"/>
          <p:cNvSpPr txBox="1">
            <a:spLocks/>
          </p:cNvSpPr>
          <p:nvPr/>
        </p:nvSpPr>
        <p:spPr>
          <a:xfrm>
            <a:off x="685800" y="2821489"/>
            <a:ext cx="10358252" cy="3804941"/>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b="1" dirty="0" smtClean="0">
                <a:solidFill>
                  <a:srgbClr val="FFC000"/>
                </a:solidFill>
              </a:rPr>
              <a:t>Artificial Intelligence </a:t>
            </a:r>
            <a:r>
              <a:rPr lang="en-US" dirty="0" smtClean="0"/>
              <a:t>is</a:t>
            </a:r>
            <a:r>
              <a:rPr lang="en-US" b="1" dirty="0" smtClean="0"/>
              <a:t> </a:t>
            </a:r>
            <a:r>
              <a:rPr lang="en-US" dirty="0" smtClean="0"/>
              <a:t> a branch of computer science dealing with the simulation of intelligent behavior in computers</a:t>
            </a:r>
          </a:p>
          <a:p>
            <a:r>
              <a:rPr lang="en-US" b="1" dirty="0" smtClean="0">
                <a:solidFill>
                  <a:srgbClr val="FFC000"/>
                </a:solidFill>
              </a:rPr>
              <a:t>Machine learning</a:t>
            </a:r>
            <a:r>
              <a:rPr lang="en-US" dirty="0" smtClean="0"/>
              <a:t> is an application of artificial intelligence (AI) that provides systems the ability to automatically learn and improve from experience without being explicitly programmed. Machine learning focuses on the development of computer programs that can access data and use to learn for themselves.</a:t>
            </a:r>
          </a:p>
          <a:p>
            <a:r>
              <a:rPr lang="en-US" b="1" dirty="0">
                <a:solidFill>
                  <a:srgbClr val="FFC000"/>
                </a:solidFill>
              </a:rPr>
              <a:t>Supervised learning</a:t>
            </a:r>
            <a:r>
              <a:rPr lang="en-US" dirty="0"/>
              <a:t> is the </a:t>
            </a:r>
            <a:r>
              <a:rPr lang="en-US" dirty="0" smtClean="0"/>
              <a:t>task </a:t>
            </a:r>
            <a:r>
              <a:rPr lang="en-US" dirty="0"/>
              <a:t>of </a:t>
            </a:r>
            <a:r>
              <a:rPr lang="en-US" dirty="0" smtClean="0"/>
              <a:t>learning from </a:t>
            </a:r>
            <a:r>
              <a:rPr lang="en-US" dirty="0"/>
              <a:t>labeled training data. The </a:t>
            </a:r>
            <a:r>
              <a:rPr lang="en-US" dirty="0" smtClean="0"/>
              <a:t>labeled training </a:t>
            </a:r>
            <a:r>
              <a:rPr lang="en-US" dirty="0"/>
              <a:t>data </a:t>
            </a:r>
            <a:r>
              <a:rPr lang="en-US" dirty="0" smtClean="0"/>
              <a:t>is used to fine tune the model to make more accurate predictions by minimalizing error. </a:t>
            </a:r>
          </a:p>
          <a:p>
            <a:r>
              <a:rPr lang="en-US" b="1" dirty="0" smtClean="0">
                <a:solidFill>
                  <a:srgbClr val="FFC000"/>
                </a:solidFill>
              </a:rPr>
              <a:t>A Densely Connected </a:t>
            </a:r>
            <a:r>
              <a:rPr lang="en-US" b="1" dirty="0">
                <a:solidFill>
                  <a:srgbClr val="FFC000"/>
                </a:solidFill>
              </a:rPr>
              <a:t>Feed Forward Neural Network</a:t>
            </a:r>
            <a:r>
              <a:rPr lang="en-US" b="1" dirty="0"/>
              <a:t> </a:t>
            </a:r>
            <a:r>
              <a:rPr lang="en-US" dirty="0" smtClean="0"/>
              <a:t>is one type of supervised machine learning that we will learn about in this class used to predict values and classify data. More on this in the slides</a:t>
            </a:r>
            <a:r>
              <a:rPr lang="en-US" b="1" dirty="0" smtClean="0"/>
              <a:t> </a:t>
            </a:r>
            <a:r>
              <a:rPr lang="en-US" dirty="0" smtClean="0"/>
              <a:t>to come!</a:t>
            </a:r>
          </a:p>
        </p:txBody>
      </p:sp>
    </p:spTree>
    <p:extLst>
      <p:ext uri="{BB962C8B-B14F-4D97-AF65-F5344CB8AC3E}">
        <p14:creationId xmlns:p14="http://schemas.microsoft.com/office/powerpoint/2010/main" val="267876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Time!</a:t>
            </a:r>
            <a:endParaRPr lang="en-US" dirty="0"/>
          </a:p>
        </p:txBody>
      </p:sp>
      <p:sp>
        <p:nvSpPr>
          <p:cNvPr id="3" name="Content Placeholder 2"/>
          <p:cNvSpPr>
            <a:spLocks noGrp="1"/>
          </p:cNvSpPr>
          <p:nvPr>
            <p:ph idx="1"/>
          </p:nvPr>
        </p:nvSpPr>
        <p:spPr>
          <a:xfrm>
            <a:off x="685801" y="2142067"/>
            <a:ext cx="10131425" cy="2226733"/>
          </a:xfrm>
        </p:spPr>
        <p:txBody>
          <a:bodyPr>
            <a:normAutofit/>
          </a:bodyPr>
          <a:lstStyle/>
          <a:p>
            <a:r>
              <a:rPr lang="en-US" sz="2400" dirty="0" smtClean="0"/>
              <a:t>Please go to </a:t>
            </a:r>
            <a:r>
              <a:rPr lang="en-US" sz="2400" dirty="0" smtClean="0">
                <a:hlinkClick r:id="rId2"/>
              </a:rPr>
              <a:t>this link</a:t>
            </a:r>
            <a:endParaRPr lang="en-US" sz="2400" dirty="0"/>
          </a:p>
        </p:txBody>
      </p:sp>
    </p:spTree>
    <p:extLst>
      <p:ext uri="{BB962C8B-B14F-4D97-AF65-F5344CB8AC3E}">
        <p14:creationId xmlns:p14="http://schemas.microsoft.com/office/powerpoint/2010/main" val="1906362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3" name="Picture 72">
            <a:extLst>
              <a:ext uri="{FF2B5EF4-FFF2-40B4-BE49-F238E27FC236}">
                <a16:creationId xmlns="" xmlns:a16="http://schemas.microsoft.com/office/drawing/2014/main" id="{83543A10-04EE-49E0-A9DE-22E1FAB9AED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1030816" y="4764246"/>
            <a:ext cx="10127192" cy="931340"/>
          </a:xfrm>
        </p:spPr>
        <p:txBody>
          <a:bodyPr vert="horz" lIns="91440" tIns="45720" rIns="91440" bIns="45720" rtlCol="0" anchor="b">
            <a:normAutofit/>
          </a:bodyPr>
          <a:lstStyle/>
          <a:p>
            <a:pPr algn="r"/>
            <a:r>
              <a:rPr lang="en-US" sz="4000"/>
              <a:t>Classification versus Regression</a:t>
            </a:r>
          </a:p>
        </p:txBody>
      </p:sp>
      <p:pic>
        <p:nvPicPr>
          <p:cNvPr id="9220" name="Picture 4" descr="mage result for regression versus classific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879" y="796792"/>
            <a:ext cx="4984221" cy="373816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9218" name="Picture 2" descr="mage result for regression versus classific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735" y="796792"/>
            <a:ext cx="4979410" cy="373816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193280" y="1585347"/>
            <a:ext cx="2032000" cy="646331"/>
          </a:xfrm>
          <a:prstGeom prst="rect">
            <a:avLst/>
          </a:prstGeom>
          <a:noFill/>
        </p:spPr>
        <p:txBody>
          <a:bodyPr wrap="square" rtlCol="0">
            <a:spAutoFit/>
          </a:bodyPr>
          <a:lstStyle/>
          <a:p>
            <a:r>
              <a:rPr lang="en-US" dirty="0" smtClean="0">
                <a:solidFill>
                  <a:schemeClr val="bg1"/>
                </a:solidFill>
              </a:rPr>
              <a:t>Called  a </a:t>
            </a:r>
            <a:r>
              <a:rPr lang="en-US" i="1" dirty="0" smtClean="0">
                <a:solidFill>
                  <a:schemeClr val="bg1"/>
                </a:solidFill>
              </a:rPr>
              <a:t>decision boundary </a:t>
            </a:r>
            <a:r>
              <a:rPr lang="en-US" dirty="0" smtClean="0">
                <a:solidFill>
                  <a:schemeClr val="bg1"/>
                </a:solidFill>
                <a:sym typeface="Wingdings"/>
              </a:rPr>
              <a:t></a:t>
            </a:r>
            <a:endParaRPr lang="en-US" dirty="0">
              <a:solidFill>
                <a:schemeClr val="bg1"/>
              </a:solidFill>
            </a:endParaRPr>
          </a:p>
        </p:txBody>
      </p:sp>
    </p:spTree>
    <p:extLst>
      <p:ext uri="{BB962C8B-B14F-4D97-AF65-F5344CB8AC3E}">
        <p14:creationId xmlns:p14="http://schemas.microsoft.com/office/powerpoint/2010/main" val="4212160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qph.fs.quoracdn.net/main-qimg-65e581f52fafa1cd6021a721e2ec16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880" y="790787"/>
            <a:ext cx="9794240" cy="5435803"/>
          </a:xfrm>
          <a:prstGeom prst="rect">
            <a:avLst/>
          </a:prstGeom>
          <a:noFill/>
          <a:extLst>
            <a:ext uri="{909E8E84-426E-40DD-AFC4-6F175D3DCCD1}">
              <a14:hiddenFill xmlns:a14="http://schemas.microsoft.com/office/drawing/2010/main">
                <a:solidFill>
                  <a:srgbClr val="FFFFFF"/>
                </a:solidFill>
              </a14:hiddenFill>
            </a:ext>
          </a:extLst>
        </p:spPr>
      </p:pic>
      <p:sp>
        <p:nvSpPr>
          <p:cNvPr id="4" name="Donut 3"/>
          <p:cNvSpPr/>
          <p:nvPr/>
        </p:nvSpPr>
        <p:spPr>
          <a:xfrm>
            <a:off x="3820160" y="1564640"/>
            <a:ext cx="822960" cy="843280"/>
          </a:xfrm>
          <a:prstGeom prst="donut">
            <a:avLst>
              <a:gd name="adj" fmla="val 39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Donut 7"/>
          <p:cNvSpPr/>
          <p:nvPr/>
        </p:nvSpPr>
        <p:spPr>
          <a:xfrm>
            <a:off x="6817360" y="2580640"/>
            <a:ext cx="873760" cy="877248"/>
          </a:xfrm>
          <a:prstGeom prst="donut">
            <a:avLst>
              <a:gd name="adj" fmla="val 39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944880" y="146494"/>
            <a:ext cx="8653395" cy="523220"/>
          </a:xfrm>
          <a:prstGeom prst="rect">
            <a:avLst/>
          </a:prstGeom>
          <a:noFill/>
        </p:spPr>
        <p:txBody>
          <a:bodyPr wrap="none" rtlCol="0">
            <a:spAutoFit/>
          </a:bodyPr>
          <a:lstStyle/>
          <a:p>
            <a:r>
              <a:rPr lang="en-US" sz="2800" dirty="0" smtClean="0"/>
              <a:t>When to Use a Neural Network?</a:t>
            </a:r>
            <a:r>
              <a:rPr lang="en-US" dirty="0" smtClean="0"/>
              <a:t> (Here called a SGD Classifier/</a:t>
            </a:r>
            <a:r>
              <a:rPr lang="en-US" dirty="0" err="1" smtClean="0"/>
              <a:t>Regressor</a:t>
            </a:r>
            <a:r>
              <a:rPr lang="en-US" dirty="0" smtClean="0"/>
              <a:t>)</a:t>
            </a:r>
            <a:endParaRPr lang="en-US" dirty="0"/>
          </a:p>
        </p:txBody>
      </p:sp>
    </p:spTree>
    <p:extLst>
      <p:ext uri="{BB962C8B-B14F-4D97-AF65-F5344CB8AC3E}">
        <p14:creationId xmlns:p14="http://schemas.microsoft.com/office/powerpoint/2010/main" val="7953657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1"/>
            <a:ext cx="10131425" cy="721360"/>
          </a:xfrm>
        </p:spPr>
        <p:txBody>
          <a:bodyPr/>
          <a:lstStyle/>
          <a:p>
            <a:r>
              <a:rPr lang="en-US" dirty="0" smtClean="0"/>
              <a:t>When to use a neural network  (CONT)</a:t>
            </a:r>
            <a:endParaRPr lang="en-US" dirty="0"/>
          </a:p>
        </p:txBody>
      </p:sp>
      <p:pic>
        <p:nvPicPr>
          <p:cNvPr id="2050" name="Picture 2" descr="https://cdn-images-1.medium.com/max/800/0*AeL5hYOZMAwi-WU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60" y="3613232"/>
            <a:ext cx="4470400" cy="28554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mages-1.medium.com/max/800/0*YHaXGNXsNn56KZP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1440" y="4065430"/>
            <a:ext cx="5220192" cy="23490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360" y="3201498"/>
            <a:ext cx="3809633" cy="369332"/>
          </a:xfrm>
          <a:prstGeom prst="rect">
            <a:avLst/>
          </a:prstGeom>
          <a:noFill/>
        </p:spPr>
        <p:txBody>
          <a:bodyPr wrap="none" rtlCol="0">
            <a:spAutoFit/>
          </a:bodyPr>
          <a:lstStyle/>
          <a:p>
            <a:r>
              <a:rPr lang="en-US" dirty="0" smtClean="0"/>
              <a:t>Lots of data ( &gt;100K* for good results )</a:t>
            </a:r>
            <a:endParaRPr lang="en-US" dirty="0"/>
          </a:p>
        </p:txBody>
      </p:sp>
      <p:sp>
        <p:nvSpPr>
          <p:cNvPr id="7" name="TextBox 6"/>
          <p:cNvSpPr txBox="1"/>
          <p:nvPr/>
        </p:nvSpPr>
        <p:spPr>
          <a:xfrm>
            <a:off x="7403679" y="3598070"/>
            <a:ext cx="2985754" cy="369332"/>
          </a:xfrm>
          <a:prstGeom prst="rect">
            <a:avLst/>
          </a:prstGeom>
          <a:noFill/>
        </p:spPr>
        <p:txBody>
          <a:bodyPr wrap="none" rtlCol="0">
            <a:spAutoFit/>
          </a:bodyPr>
          <a:lstStyle/>
          <a:p>
            <a:r>
              <a:rPr lang="en-US" dirty="0" smtClean="0"/>
              <a:t>Black Box: Why did it do that?</a:t>
            </a:r>
            <a:endParaRPr lang="en-US" dirty="0"/>
          </a:p>
        </p:txBody>
      </p:sp>
      <p:pic>
        <p:nvPicPr>
          <p:cNvPr id="2054" name="Picture 6" descr="https://cdn-images-1.medium.com/max/1600/1*xfIbyKKMDmjQF9JFuK2Yk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7914" y="1428989"/>
            <a:ext cx="6290917" cy="19571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110776" y="1414031"/>
            <a:ext cx="2332433" cy="646331"/>
          </a:xfrm>
          <a:prstGeom prst="rect">
            <a:avLst/>
          </a:prstGeom>
          <a:noFill/>
        </p:spPr>
        <p:txBody>
          <a:bodyPr wrap="none" rtlCol="0">
            <a:spAutoFit/>
          </a:bodyPr>
          <a:lstStyle/>
          <a:p>
            <a:r>
              <a:rPr lang="en-US" dirty="0" smtClean="0"/>
              <a:t>You’ve </a:t>
            </a:r>
            <a:r>
              <a:rPr lang="en-US" i="1" dirty="0" smtClean="0"/>
              <a:t>still </a:t>
            </a:r>
            <a:r>
              <a:rPr lang="en-US" dirty="0" smtClean="0"/>
              <a:t>have got </a:t>
            </a:r>
            <a:r>
              <a:rPr lang="en-US" smtClean="0"/>
              <a:t>to </a:t>
            </a:r>
          </a:p>
          <a:p>
            <a:r>
              <a:rPr lang="en-US" dirty="0" smtClean="0"/>
              <a:t>understand your data!</a:t>
            </a:r>
            <a:endParaRPr lang="en-US" dirty="0"/>
          </a:p>
        </p:txBody>
      </p:sp>
    </p:spTree>
    <p:extLst>
      <p:ext uri="{BB962C8B-B14F-4D97-AF65-F5344CB8AC3E}">
        <p14:creationId xmlns:p14="http://schemas.microsoft.com/office/powerpoint/2010/main" val="899391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mage result for sklearn classification"/>
          <p:cNvPicPr>
            <a:picLocks noChangeAspect="1" noChangeArrowheads="1"/>
          </p:cNvPicPr>
          <p:nvPr/>
        </p:nvPicPr>
        <p:blipFill rotWithShape="1">
          <a:blip r:embed="rId2">
            <a:extLst>
              <a:ext uri="{28A0092B-C50C-407E-A947-70E740481C1C}">
                <a14:useLocalDpi xmlns:a14="http://schemas.microsoft.com/office/drawing/2010/main" val="0"/>
              </a:ext>
            </a:extLst>
          </a:blip>
          <a:srcRect l="-1" r="27263"/>
          <a:stretch/>
        </p:blipFill>
        <p:spPr bwMode="auto">
          <a:xfrm>
            <a:off x="222402" y="939045"/>
            <a:ext cx="11773286" cy="5395345"/>
          </a:xfrm>
          <a:prstGeom prst="rect">
            <a:avLst/>
          </a:prstGeom>
          <a:noFill/>
          <a:extLst>
            <a:ext uri="{909E8E84-426E-40DD-AFC4-6F175D3DCCD1}">
              <a14:hiddenFill xmlns:a14="http://schemas.microsoft.com/office/drawing/2010/main">
                <a:solidFill>
                  <a:srgbClr val="FFFFFF"/>
                </a:solidFill>
              </a14:hiddenFill>
            </a:ext>
          </a:extLst>
        </p:spPr>
      </p:pic>
      <p:sp>
        <p:nvSpPr>
          <p:cNvPr id="4" name="Frame 3"/>
          <p:cNvSpPr/>
          <p:nvPr/>
        </p:nvSpPr>
        <p:spPr>
          <a:xfrm>
            <a:off x="10442448" y="777279"/>
            <a:ext cx="1599735" cy="5718875"/>
          </a:xfrm>
          <a:prstGeom prst="frame">
            <a:avLst>
              <a:gd name="adj1" fmla="val 3695"/>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1102803" y="254059"/>
            <a:ext cx="9786012" cy="523220"/>
          </a:xfrm>
          <a:prstGeom prst="rect">
            <a:avLst/>
          </a:prstGeom>
          <a:noFill/>
        </p:spPr>
        <p:txBody>
          <a:bodyPr wrap="none" rtlCol="0">
            <a:spAutoFit/>
          </a:bodyPr>
          <a:lstStyle/>
          <a:p>
            <a:r>
              <a:rPr lang="en-US" sz="2800" dirty="0" smtClean="0"/>
              <a:t>How different models make </a:t>
            </a:r>
            <a:r>
              <a:rPr lang="en-US" sz="2800" i="1" dirty="0" smtClean="0"/>
              <a:t>decision boundaries </a:t>
            </a:r>
            <a:r>
              <a:rPr lang="en-US" sz="2800" smtClean="0"/>
              <a:t>for </a:t>
            </a:r>
            <a:r>
              <a:rPr lang="en-US" sz="2800" smtClean="0"/>
              <a:t>classification. </a:t>
            </a:r>
            <a:endParaRPr lang="en-US" sz="2800" dirty="0"/>
          </a:p>
        </p:txBody>
      </p:sp>
    </p:spTree>
    <p:extLst>
      <p:ext uri="{BB962C8B-B14F-4D97-AF65-F5344CB8AC3E}">
        <p14:creationId xmlns:p14="http://schemas.microsoft.com/office/powerpoint/2010/main" val="2042250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mage result for predictive power vs interpretabi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507132" cy="6952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498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17416</TotalTime>
  <Words>2650</Words>
  <Application>Microsoft Macintosh PowerPoint</Application>
  <PresentationFormat>Widescreen</PresentationFormat>
  <Paragraphs>405</Paragraphs>
  <Slides>40</Slides>
  <Notes>0</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Andale Mono</vt:lpstr>
      <vt:lpstr>Calibri</vt:lpstr>
      <vt:lpstr>Calibri Light</vt:lpstr>
      <vt:lpstr>Cambria Math</vt:lpstr>
      <vt:lpstr>Consolas</vt:lpstr>
      <vt:lpstr>Mangal</vt:lpstr>
      <vt:lpstr>Symbol</vt:lpstr>
      <vt:lpstr>Wingdings</vt:lpstr>
      <vt:lpstr>Arial</vt:lpstr>
      <vt:lpstr>Celestial</vt:lpstr>
      <vt:lpstr>Machine learning in python</vt:lpstr>
      <vt:lpstr>Introduction</vt:lpstr>
      <vt:lpstr>Machine Learning</vt:lpstr>
      <vt:lpstr>WhERE Does this LECUTRE fit in to the big picture?</vt:lpstr>
      <vt:lpstr>Classification versus Regression</vt:lpstr>
      <vt:lpstr>PowerPoint Presentation</vt:lpstr>
      <vt:lpstr>When to use a neural network  (CONT)</vt:lpstr>
      <vt:lpstr>PowerPoint Presentation</vt:lpstr>
      <vt:lpstr>PowerPoint Presentation</vt:lpstr>
      <vt:lpstr>INTRODUCTION RECAP</vt:lpstr>
      <vt:lpstr>Chapter 1: How A neural network MAKES A (NON-LINEAR) PREDICTION</vt:lpstr>
      <vt:lpstr>a Forward propagation Network</vt:lpstr>
      <vt:lpstr>Activation Functions</vt:lpstr>
      <vt:lpstr>Example with a Relu activation function</vt:lpstr>
      <vt:lpstr>Test Grade Example</vt:lpstr>
      <vt:lpstr>adding layers</vt:lpstr>
      <vt:lpstr>On a side note: Deep learning</vt:lpstr>
      <vt:lpstr>What ARE NEURAL NETWORKS USED FOR?</vt:lpstr>
      <vt:lpstr>PowerPoint Presentation</vt:lpstr>
      <vt:lpstr>Chapter 1 Recap How A neural network MAKES A (NON-LINEAR) PREDICTION</vt:lpstr>
      <vt:lpstr>Chapter 1 Recap Cont. How A neural network MAKES A (NON-LINEAR) PREDICTION</vt:lpstr>
      <vt:lpstr>Chapter 2: Optimizing/ “Learning” A MACHINE LEARNING MODEL</vt:lpstr>
      <vt:lpstr>Loss Functions: Minimizing Error In prediction</vt:lpstr>
      <vt:lpstr>More on Optimization</vt:lpstr>
      <vt:lpstr>Gradient Descent</vt:lpstr>
      <vt:lpstr>Learning rate</vt:lpstr>
      <vt:lpstr>Batch Size</vt:lpstr>
      <vt:lpstr>Chapter 2.B: Optimizing/ “Learning” A NEURAL NETWORK MODEL</vt:lpstr>
      <vt:lpstr>Calculating Gradient Descent In A Neural Net</vt:lpstr>
      <vt:lpstr>SIMPLE Example OF GRADIENT DESCENT</vt:lpstr>
      <vt:lpstr>Expanding to Multiple Layers (Backpropagation)</vt:lpstr>
      <vt:lpstr>Chapter 2: Optimizing/ “Learning” A MACHINE LEARNING MODEL</vt:lpstr>
      <vt:lpstr>Chapter 3: OVERFITTING AND WHEN TO STOP Training</vt:lpstr>
      <vt:lpstr>Validation Set</vt:lpstr>
      <vt:lpstr>Problems with overfitting</vt:lpstr>
      <vt:lpstr>Early Stopping</vt:lpstr>
      <vt:lpstr>What to do to improve performance</vt:lpstr>
      <vt:lpstr>Implementing Neural Networks At four levels of depth</vt:lpstr>
      <vt:lpstr>Tensor Flow Playground</vt:lpstr>
      <vt:lpstr>Quiz Time!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 python</dc:title>
  <dc:creator>Josiah Coad</dc:creator>
  <cp:lastModifiedBy>Josiah Coad</cp:lastModifiedBy>
  <cp:revision>117</cp:revision>
  <cp:lastPrinted>2018-11-13T15:23:00Z</cp:lastPrinted>
  <dcterms:created xsi:type="dcterms:W3CDTF">2017-11-15T19:34:37Z</dcterms:created>
  <dcterms:modified xsi:type="dcterms:W3CDTF">2018-11-13T15:23:27Z</dcterms:modified>
</cp:coreProperties>
</file>